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366849817" r:id="rId1"/>
  </p:sldMasterIdLst>
  <p:sldIdLst>
    <p:sldId id="314" r:id="rId2"/>
    <p:sldId id="257" r:id="rId3"/>
    <p:sldId id="258" r:id="rId4"/>
    <p:sldId id="315" r:id="rId5"/>
    <p:sldId id="316" r:id="rId6"/>
    <p:sldId id="317" r:id="rId7"/>
    <p:sldId id="318" r:id="rId8"/>
    <p:sldId id="319" r:id="rId9"/>
    <p:sldId id="320" r:id="rId10"/>
    <p:sldId id="321" r:id="rId11"/>
    <p:sldId id="322" r:id="rId12"/>
    <p:sldId id="267" r:id="rId13"/>
    <p:sldId id="323" r:id="rId14"/>
    <p:sldId id="324"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3969" autoAdjust="0"/>
  </p:normalViewPr>
  <p:slideViewPr>
    <p:cSldViewPr>
      <p:cViewPr>
        <p:scale>
          <a:sx n="60" d="100"/>
          <a:sy n="60" d="100"/>
        </p:scale>
        <p:origin x="168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19651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7095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62583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6872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82057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24286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dirty="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dirty="0"/>
              <a:t>‹#›</a:t>
            </a:fld>
            <a:endParaRPr lang="en-US" dirty="0"/>
          </a:p>
        </p:txBody>
      </p:sp>
    </p:spTree>
    <p:extLst>
      <p:ext uri="{BB962C8B-B14F-4D97-AF65-F5344CB8AC3E}">
        <p14:creationId xmlns:p14="http://schemas.microsoft.com/office/powerpoint/2010/main" val="1416510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5103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774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dirty="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333891-D5E7-4C7B-BF1D-E855E53CB5A8}" type="slidenum">
              <a:rPr lang="en-US" dirty="0"/>
              <a:t>‹#›</a:t>
            </a:fld>
            <a:endParaRPr lang="en-US" dirty="0"/>
          </a:p>
        </p:txBody>
      </p:sp>
    </p:spTree>
    <p:extLst>
      <p:ext uri="{BB962C8B-B14F-4D97-AF65-F5344CB8AC3E}">
        <p14:creationId xmlns:p14="http://schemas.microsoft.com/office/powerpoint/2010/main" val="2214468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55476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91071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6125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3037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11017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0DDF080-5E8C-48AD-84E5-6C08B304C14E}" type="datetimeFigureOut">
              <a:rPr lang="en-US" dirty="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333891-D5E7-4C7B-BF1D-E855E53CB5A8}" type="slidenum">
              <a:rPr lang="en-US" dirty="0"/>
              <a:t>‹#›</a:t>
            </a:fld>
            <a:endParaRPr lang="en-US" dirty="0"/>
          </a:p>
        </p:txBody>
      </p:sp>
    </p:spTree>
    <p:extLst>
      <p:ext uri="{BB962C8B-B14F-4D97-AF65-F5344CB8AC3E}">
        <p14:creationId xmlns:p14="http://schemas.microsoft.com/office/powerpoint/2010/main" val="1758123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06808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3/3/2023</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9244451"/>
      </p:ext>
    </p:extLst>
  </p:cSld>
  <p:clrMap bg1="lt1" tx1="dk1" bg2="lt2" tx2="dk2" accent1="accent1" accent2="accent2" accent3="accent3" accent4="accent4" accent5="accent5" accent6="accent6" hlink="hlink" folHlink="folHlink"/>
  <p:sldLayoutIdLst>
    <p:sldLayoutId id="2366849818" r:id="rId1"/>
    <p:sldLayoutId id="2366849819" r:id="rId2"/>
    <p:sldLayoutId id="2366849820" r:id="rId3"/>
    <p:sldLayoutId id="2366849821" r:id="rId4"/>
    <p:sldLayoutId id="2366849822" r:id="rId5"/>
    <p:sldLayoutId id="2366849823" r:id="rId6"/>
    <p:sldLayoutId id="2366849824" r:id="rId7"/>
    <p:sldLayoutId id="2366849825" r:id="rId8"/>
    <p:sldLayoutId id="2366849826" r:id="rId9"/>
    <p:sldLayoutId id="2366849827" r:id="rId10"/>
    <p:sldLayoutId id="2366849828" r:id="rId11"/>
    <p:sldLayoutId id="2366849829" r:id="rId12"/>
    <p:sldLayoutId id="2366849830" r:id="rId13"/>
    <p:sldLayoutId id="2366849831" r:id="rId14"/>
    <p:sldLayoutId id="2366849832" r:id="rId15"/>
    <p:sldLayoutId id="2366849833" r:id="rId16"/>
    <p:sldLayoutId id="2366849834"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7.xml"/><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7.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85590-EE75-EC64-3C1D-9313E3CF6B7D}"/>
              </a:ext>
            </a:extLst>
          </p:cNvPr>
          <p:cNvSpPr txBox="1"/>
          <p:nvPr/>
        </p:nvSpPr>
        <p:spPr>
          <a:xfrm>
            <a:off x="395536" y="571157"/>
            <a:ext cx="6480720" cy="5940088"/>
          </a:xfrm>
          <a:prstGeom prst="rect">
            <a:avLst/>
          </a:prstGeom>
          <a:noFill/>
        </p:spPr>
        <p:txBody>
          <a:bodyPr wrap="square" rtlCol="0">
            <a:spAutoFit/>
          </a:bodyPr>
          <a:lstStyle/>
          <a:p>
            <a:pPr algn="ctr"/>
            <a:endParaRPr lang="en-GB" sz="4000" dirty="0"/>
          </a:p>
          <a:p>
            <a:pPr algn="ctr"/>
            <a:endParaRPr lang="en-GB" sz="4000" dirty="0"/>
          </a:p>
          <a:p>
            <a:pPr algn="ctr"/>
            <a:endParaRPr lang="en-GB" sz="4000" dirty="0"/>
          </a:p>
          <a:p>
            <a:pPr algn="ctr"/>
            <a:r>
              <a:rPr lang="en-GB" sz="4000" dirty="0"/>
              <a:t>Space Race With Data Science</a:t>
            </a:r>
          </a:p>
          <a:p>
            <a:endParaRPr lang="en-GB" dirty="0"/>
          </a:p>
          <a:p>
            <a:endParaRPr lang="en-GB" dirty="0"/>
          </a:p>
          <a:p>
            <a:endParaRPr lang="en-GB" dirty="0"/>
          </a:p>
          <a:p>
            <a:endParaRPr lang="en-GB" dirty="0"/>
          </a:p>
          <a:p>
            <a:endParaRPr lang="en-GB" dirty="0"/>
          </a:p>
          <a:p>
            <a:endParaRPr lang="en-GB" dirty="0"/>
          </a:p>
          <a:p>
            <a:endParaRPr lang="en-GB" dirty="0"/>
          </a:p>
          <a:p>
            <a:r>
              <a:rPr lang="en-GB" dirty="0"/>
              <a:t>Coulson Thabo Kgathi</a:t>
            </a:r>
          </a:p>
          <a:p>
            <a:endParaRPr lang="en-GB" dirty="0"/>
          </a:p>
          <a:p>
            <a:r>
              <a:rPr lang="en-GB" dirty="0"/>
              <a:t>3 March 2023</a:t>
            </a:r>
          </a:p>
        </p:txBody>
      </p:sp>
    </p:spTree>
    <p:extLst>
      <p:ext uri="{BB962C8B-B14F-4D97-AF65-F5344CB8AC3E}">
        <p14:creationId xmlns:p14="http://schemas.microsoft.com/office/powerpoint/2010/main" val="2237463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315437E3-C54F-F17C-703A-2189A006E4CD}"/>
              </a:ext>
            </a:extLst>
          </p:cNvPr>
          <p:cNvSpPr txBox="1"/>
          <p:nvPr/>
        </p:nvSpPr>
        <p:spPr>
          <a:xfrm>
            <a:off x="0" y="-27384"/>
            <a:ext cx="8964488" cy="707886"/>
          </a:xfrm>
          <a:prstGeom prst="rect">
            <a:avLst/>
          </a:prstGeom>
          <a:noFill/>
        </p:spPr>
        <p:txBody>
          <a:bodyPr wrap="square" rtlCol="0">
            <a:spAutoFit/>
          </a:bodyPr>
          <a:lstStyle/>
          <a:p>
            <a:r>
              <a:rPr lang="en-GB" sz="4000" dirty="0"/>
              <a:t>EDA With Data Visualisation</a:t>
            </a:r>
            <a:endParaRPr lang="en-ZA" sz="4000" dirty="0"/>
          </a:p>
        </p:txBody>
      </p:sp>
      <p:sp>
        <p:nvSpPr>
          <p:cNvPr id="4" name="TextBox 3">
            <a:extLst>
              <a:ext uri="{FF2B5EF4-FFF2-40B4-BE49-F238E27FC236}">
                <a16:creationId xmlns:a16="http://schemas.microsoft.com/office/drawing/2014/main" id="{D3A5E778-C49C-5AB6-E748-3F34BC48AED6}"/>
              </a:ext>
            </a:extLst>
          </p:cNvPr>
          <p:cNvSpPr txBox="1"/>
          <p:nvPr/>
        </p:nvSpPr>
        <p:spPr>
          <a:xfrm>
            <a:off x="251519" y="709528"/>
            <a:ext cx="7894591" cy="5262979"/>
          </a:xfrm>
          <a:prstGeom prst="rect">
            <a:avLst/>
          </a:prstGeom>
          <a:noFill/>
        </p:spPr>
        <p:txBody>
          <a:bodyPr wrap="square" rtlCol="0">
            <a:spAutoFit/>
          </a:bodyPr>
          <a:lstStyle/>
          <a:p>
            <a:pPr marL="342900" indent="-342900">
              <a:buFont typeface="Arial" panose="020B0604020202020204" pitchFamily="34" charset="0"/>
              <a:buChar char="•"/>
            </a:pPr>
            <a:r>
              <a:rPr lang="en-GB" sz="2400" b="0" i="0" u="none" strike="noStrike" baseline="0" dirty="0">
                <a:solidFill>
                  <a:srgbClr val="292929"/>
                </a:solidFill>
                <a:latin typeface="Arial Unicode MS"/>
              </a:rPr>
              <a:t>Performed data Analysis and Feature Engineering using Pandas and </a:t>
            </a:r>
            <a:r>
              <a:rPr lang="en-GB" sz="2400" b="0" i="0" u="none" strike="noStrike" baseline="0" dirty="0" err="1">
                <a:solidFill>
                  <a:srgbClr val="292929"/>
                </a:solidFill>
                <a:latin typeface="Arial Unicode MS"/>
              </a:rPr>
              <a:t>Matplotlib.i.e</a:t>
            </a:r>
            <a:r>
              <a:rPr lang="en-GB" sz="2400" b="0" i="0" u="none" strike="noStrike" baseline="0" dirty="0">
                <a:solidFill>
                  <a:srgbClr val="292929"/>
                </a:solidFill>
                <a:latin typeface="Arial Unicode MS"/>
              </a:rPr>
              <a:t>.</a:t>
            </a:r>
          </a:p>
          <a:p>
            <a:pPr marL="742950" lvl="1" indent="-285750">
              <a:buFont typeface="Arial" panose="020B0604020202020204" pitchFamily="34" charset="0"/>
              <a:buChar char="•"/>
            </a:pPr>
            <a:r>
              <a:rPr lang="en-ZA" sz="2400" b="0" i="0" u="none" strike="noStrike" baseline="0" dirty="0">
                <a:solidFill>
                  <a:srgbClr val="292929"/>
                </a:solidFill>
                <a:latin typeface="Arial Unicode MS"/>
              </a:rPr>
              <a:t>Exploratory Data Analysis</a:t>
            </a:r>
          </a:p>
          <a:p>
            <a:pPr marL="742950" lvl="1" indent="-285750">
              <a:buFont typeface="Arial" panose="020B0604020202020204" pitchFamily="34" charset="0"/>
              <a:buChar char="•"/>
            </a:pPr>
            <a:r>
              <a:rPr lang="en-ZA" sz="2400" b="0" i="0" u="none" strike="noStrike" baseline="0" dirty="0">
                <a:solidFill>
                  <a:srgbClr val="292929"/>
                </a:solidFill>
                <a:latin typeface="Arial" panose="020B0604020202020204" pitchFamily="34" charset="0"/>
              </a:rPr>
              <a:t>Preparing Data Feature Engineering</a:t>
            </a:r>
          </a:p>
          <a:p>
            <a:pPr marL="285750" indent="-285750">
              <a:buFont typeface="Arial" panose="020B0604020202020204" pitchFamily="34" charset="0"/>
              <a:buChar char="•"/>
            </a:pPr>
            <a:r>
              <a:rPr lang="en-GB" sz="2400" b="0" i="0" u="none" strike="noStrike" baseline="0" dirty="0">
                <a:solidFill>
                  <a:srgbClr val="292929"/>
                </a:solidFill>
                <a:latin typeface="Arial Unicode MS"/>
              </a:rPr>
              <a:t>Used scatter plots to Visualize the relationship between Flight Number and Launch Site, Payload and Launch Site, </a:t>
            </a:r>
            <a:r>
              <a:rPr lang="en-GB" sz="2400" b="0" i="0" u="none" strike="noStrike" baseline="0" dirty="0" err="1">
                <a:solidFill>
                  <a:srgbClr val="292929"/>
                </a:solidFill>
                <a:latin typeface="Arial Unicode MS"/>
              </a:rPr>
              <a:t>FlightNumberand</a:t>
            </a:r>
            <a:r>
              <a:rPr lang="en-GB" sz="2400" b="0" i="0" u="none" strike="noStrike" baseline="0" dirty="0">
                <a:solidFill>
                  <a:srgbClr val="292929"/>
                </a:solidFill>
                <a:latin typeface="Arial Unicode MS"/>
              </a:rPr>
              <a:t> Orbit type, Payload and Orbit type.</a:t>
            </a:r>
          </a:p>
          <a:p>
            <a:pPr marL="285750" indent="-285750">
              <a:buFont typeface="Arial" panose="020B0604020202020204" pitchFamily="34" charset="0"/>
              <a:buChar char="•"/>
            </a:pPr>
            <a:r>
              <a:rPr lang="en-GB" sz="2400" b="0" i="0" u="none" strike="noStrike" baseline="0" dirty="0">
                <a:solidFill>
                  <a:srgbClr val="292929"/>
                </a:solidFill>
                <a:latin typeface="Arial Unicode MS"/>
              </a:rPr>
              <a:t>Used Bar chart to Visualize the relationship between success rate of each orbit type</a:t>
            </a:r>
          </a:p>
          <a:p>
            <a:pPr marL="285750" indent="-285750">
              <a:buFont typeface="Arial" panose="020B0604020202020204" pitchFamily="34" charset="0"/>
              <a:buChar char="•"/>
            </a:pPr>
            <a:r>
              <a:rPr lang="en-GB" sz="2400" b="0" i="0" u="none" strike="noStrike" baseline="0" dirty="0">
                <a:solidFill>
                  <a:srgbClr val="292929"/>
                </a:solidFill>
                <a:latin typeface="Arial Unicode MS"/>
              </a:rPr>
              <a:t>Line plot to Visualize the launch success yearly trend.</a:t>
            </a:r>
          </a:p>
          <a:p>
            <a:pPr marL="285750" indent="-285750">
              <a:buFont typeface="Arial" panose="020B0604020202020204" pitchFamily="34" charset="0"/>
              <a:buChar char="•"/>
            </a:pPr>
            <a:r>
              <a:rPr lang="en-GB" sz="2400" b="0" i="0" u="none" strike="noStrike" baseline="0" dirty="0">
                <a:solidFill>
                  <a:srgbClr val="292929"/>
                </a:solidFill>
                <a:latin typeface="Arial Unicode MS"/>
              </a:rPr>
              <a:t>GitHub URL of your completed EDA with data visualization notebook, </a:t>
            </a:r>
          </a:p>
          <a:p>
            <a:pPr marL="342900" indent="-342900">
              <a:buFont typeface="Arial" panose="020B0604020202020204" pitchFamily="34" charset="0"/>
              <a:buChar char="•"/>
            </a:pPr>
            <a:endParaRPr lang="en-GB" sz="2400" b="0" i="0" u="none" strike="noStrike" baseline="0" dirty="0">
              <a:latin typeface="Arial Unicode MS"/>
            </a:endParaRPr>
          </a:p>
        </p:txBody>
      </p:sp>
    </p:spTree>
    <p:extLst>
      <p:ext uri="{BB962C8B-B14F-4D97-AF65-F5344CB8AC3E}">
        <p14:creationId xmlns:p14="http://schemas.microsoft.com/office/powerpoint/2010/main" val="3000841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315437E3-C54F-F17C-703A-2189A006E4CD}"/>
              </a:ext>
            </a:extLst>
          </p:cNvPr>
          <p:cNvSpPr txBox="1"/>
          <p:nvPr/>
        </p:nvSpPr>
        <p:spPr>
          <a:xfrm>
            <a:off x="0" y="-27384"/>
            <a:ext cx="8964488" cy="707886"/>
          </a:xfrm>
          <a:prstGeom prst="rect">
            <a:avLst/>
          </a:prstGeom>
          <a:noFill/>
        </p:spPr>
        <p:txBody>
          <a:bodyPr wrap="square" rtlCol="0">
            <a:spAutoFit/>
          </a:bodyPr>
          <a:lstStyle/>
          <a:p>
            <a:r>
              <a:rPr lang="en-GB" sz="4000" dirty="0"/>
              <a:t>EDA With Data Visualisation Count..</a:t>
            </a:r>
            <a:endParaRPr lang="en-ZA" sz="4000" dirty="0"/>
          </a:p>
        </p:txBody>
      </p:sp>
      <p:pic>
        <p:nvPicPr>
          <p:cNvPr id="7" name="Picture 6">
            <a:extLst>
              <a:ext uri="{FF2B5EF4-FFF2-40B4-BE49-F238E27FC236}">
                <a16:creationId xmlns:a16="http://schemas.microsoft.com/office/drawing/2014/main" id="{A16ABEE7-6631-2B34-97C7-79B661B3A0A3}"/>
              </a:ext>
            </a:extLst>
          </p:cNvPr>
          <p:cNvPicPr>
            <a:picLocks noChangeAspect="1"/>
          </p:cNvPicPr>
          <p:nvPr/>
        </p:nvPicPr>
        <p:blipFill>
          <a:blip r:embed="rId2"/>
          <a:stretch>
            <a:fillRect/>
          </a:stretch>
        </p:blipFill>
        <p:spPr>
          <a:xfrm>
            <a:off x="97420" y="764704"/>
            <a:ext cx="4474580" cy="2775217"/>
          </a:xfrm>
          <a:prstGeom prst="rect">
            <a:avLst/>
          </a:prstGeom>
        </p:spPr>
      </p:pic>
      <p:pic>
        <p:nvPicPr>
          <p:cNvPr id="9" name="Picture 8">
            <a:extLst>
              <a:ext uri="{FF2B5EF4-FFF2-40B4-BE49-F238E27FC236}">
                <a16:creationId xmlns:a16="http://schemas.microsoft.com/office/drawing/2014/main" id="{9F8EE5A7-124D-6AB0-849F-3724468E7840}"/>
              </a:ext>
            </a:extLst>
          </p:cNvPr>
          <p:cNvPicPr>
            <a:picLocks noChangeAspect="1"/>
          </p:cNvPicPr>
          <p:nvPr/>
        </p:nvPicPr>
        <p:blipFill>
          <a:blip r:embed="rId3"/>
          <a:stretch>
            <a:fillRect/>
          </a:stretch>
        </p:blipFill>
        <p:spPr>
          <a:xfrm>
            <a:off x="4572000" y="692696"/>
            <a:ext cx="4572000" cy="2928046"/>
          </a:xfrm>
          <a:prstGeom prst="rect">
            <a:avLst/>
          </a:prstGeom>
        </p:spPr>
      </p:pic>
      <p:pic>
        <p:nvPicPr>
          <p:cNvPr id="11" name="Picture 10">
            <a:extLst>
              <a:ext uri="{FF2B5EF4-FFF2-40B4-BE49-F238E27FC236}">
                <a16:creationId xmlns:a16="http://schemas.microsoft.com/office/drawing/2014/main" id="{79BA1530-C233-FB1F-D9FB-DC4373C22D5A}"/>
              </a:ext>
            </a:extLst>
          </p:cNvPr>
          <p:cNvPicPr>
            <a:picLocks noChangeAspect="1"/>
          </p:cNvPicPr>
          <p:nvPr/>
        </p:nvPicPr>
        <p:blipFill>
          <a:blip r:embed="rId4"/>
          <a:stretch>
            <a:fillRect/>
          </a:stretch>
        </p:blipFill>
        <p:spPr>
          <a:xfrm>
            <a:off x="-36512" y="3733700"/>
            <a:ext cx="4383561" cy="3151684"/>
          </a:xfrm>
          <a:prstGeom prst="rect">
            <a:avLst/>
          </a:prstGeom>
        </p:spPr>
      </p:pic>
      <p:pic>
        <p:nvPicPr>
          <p:cNvPr id="13" name="Picture 12">
            <a:extLst>
              <a:ext uri="{FF2B5EF4-FFF2-40B4-BE49-F238E27FC236}">
                <a16:creationId xmlns:a16="http://schemas.microsoft.com/office/drawing/2014/main" id="{A3FF919C-2E26-3076-969A-C02DCA962CBC}"/>
              </a:ext>
            </a:extLst>
          </p:cNvPr>
          <p:cNvPicPr>
            <a:picLocks noChangeAspect="1"/>
          </p:cNvPicPr>
          <p:nvPr/>
        </p:nvPicPr>
        <p:blipFill>
          <a:blip r:embed="rId5"/>
          <a:stretch>
            <a:fillRect/>
          </a:stretch>
        </p:blipFill>
        <p:spPr>
          <a:xfrm>
            <a:off x="4572000" y="3620742"/>
            <a:ext cx="4608512" cy="3264642"/>
          </a:xfrm>
          <a:prstGeom prst="rect">
            <a:avLst/>
          </a:prstGeom>
        </p:spPr>
      </p:pic>
    </p:spTree>
    <p:extLst>
      <p:ext uri="{BB962C8B-B14F-4D97-AF65-F5344CB8AC3E}">
        <p14:creationId xmlns:p14="http://schemas.microsoft.com/office/powerpoint/2010/main" val="3437196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315437E3-C54F-F17C-703A-2189A006E4CD}"/>
              </a:ext>
            </a:extLst>
          </p:cNvPr>
          <p:cNvSpPr txBox="1"/>
          <p:nvPr/>
        </p:nvSpPr>
        <p:spPr>
          <a:xfrm>
            <a:off x="0" y="-27384"/>
            <a:ext cx="8964488" cy="707886"/>
          </a:xfrm>
          <a:prstGeom prst="rect">
            <a:avLst/>
          </a:prstGeom>
          <a:noFill/>
        </p:spPr>
        <p:txBody>
          <a:bodyPr wrap="square" rtlCol="0">
            <a:spAutoFit/>
          </a:bodyPr>
          <a:lstStyle/>
          <a:p>
            <a:r>
              <a:rPr lang="en-GB" sz="4000" dirty="0"/>
              <a:t>EDC With SQL</a:t>
            </a:r>
            <a:endParaRPr lang="en-ZA" sz="4000" dirty="0"/>
          </a:p>
        </p:txBody>
      </p:sp>
      <p:sp>
        <p:nvSpPr>
          <p:cNvPr id="4" name="TextBox 3">
            <a:extLst>
              <a:ext uri="{FF2B5EF4-FFF2-40B4-BE49-F238E27FC236}">
                <a16:creationId xmlns:a16="http://schemas.microsoft.com/office/drawing/2014/main" id="{D3A5E778-C49C-5AB6-E748-3F34BC48AED6}"/>
              </a:ext>
            </a:extLst>
          </p:cNvPr>
          <p:cNvSpPr txBox="1"/>
          <p:nvPr/>
        </p:nvSpPr>
        <p:spPr>
          <a:xfrm>
            <a:off x="234805" y="680502"/>
            <a:ext cx="7894591" cy="6186309"/>
          </a:xfrm>
          <a:prstGeom prst="rect">
            <a:avLst/>
          </a:prstGeom>
          <a:noFill/>
        </p:spPr>
        <p:txBody>
          <a:bodyPr wrap="square" rtlCol="0">
            <a:spAutoFit/>
          </a:bodyPr>
          <a:lstStyle/>
          <a:p>
            <a:pPr marL="285750" indent="-285750">
              <a:buFont typeface="Arial" panose="020B0604020202020204" pitchFamily="34" charset="0"/>
              <a:buChar char="•"/>
            </a:pPr>
            <a:r>
              <a:rPr lang="en-GB" sz="1800" b="0" i="0" u="none" strike="noStrike" baseline="0" dirty="0">
                <a:solidFill>
                  <a:srgbClr val="292929"/>
                </a:solidFill>
                <a:latin typeface="Arial Unicode MS"/>
              </a:rPr>
              <a:t>The following SQL queries were performed for EDA</a:t>
            </a:r>
          </a:p>
          <a:p>
            <a:pPr marL="742950" lvl="1" indent="-285750">
              <a:buFont typeface="Arial" panose="020B0604020202020204" pitchFamily="34" charset="0"/>
              <a:buChar char="•"/>
            </a:pPr>
            <a:r>
              <a:rPr lang="en-GB" b="0" i="0" u="none" strike="noStrike" baseline="0" dirty="0">
                <a:solidFill>
                  <a:srgbClr val="292929"/>
                </a:solidFill>
                <a:latin typeface="Arial" panose="020B0604020202020204" pitchFamily="34" charset="0"/>
              </a:rPr>
              <a:t>Display the names of the unique launch sites in the space mission</a:t>
            </a:r>
          </a:p>
          <a:p>
            <a:pPr marL="742950" lvl="1" indent="-285750">
              <a:buFont typeface="Arial" panose="020B0604020202020204" pitchFamily="34" charset="0"/>
              <a:buChar char="•"/>
            </a:pPr>
            <a:endParaRPr lang="en-GB" dirty="0">
              <a:solidFill>
                <a:srgbClr val="292929"/>
              </a:solidFill>
              <a:latin typeface="Arial" panose="020B0604020202020204" pitchFamily="34" charset="0"/>
            </a:endParaRPr>
          </a:p>
          <a:p>
            <a:pPr marL="742950" lvl="1" indent="-285750">
              <a:buFont typeface="Arial" panose="020B0604020202020204" pitchFamily="34" charset="0"/>
              <a:buChar char="•"/>
            </a:pPr>
            <a:endParaRPr lang="en-GB" b="0" i="0" u="none" strike="noStrike" baseline="0" dirty="0">
              <a:solidFill>
                <a:srgbClr val="292929"/>
              </a:solidFill>
              <a:latin typeface="Arial" panose="020B0604020202020204" pitchFamily="34" charset="0"/>
            </a:endParaRPr>
          </a:p>
          <a:p>
            <a:endParaRPr lang="en-GB" dirty="0">
              <a:solidFill>
                <a:srgbClr val="292929"/>
              </a:solidFill>
              <a:latin typeface="Arial" panose="020B0604020202020204" pitchFamily="34" charset="0"/>
            </a:endParaRPr>
          </a:p>
          <a:p>
            <a:pPr marL="742950" lvl="1" indent="-285750">
              <a:buFont typeface="Arial" panose="020B0604020202020204" pitchFamily="34" charset="0"/>
              <a:buChar char="•"/>
            </a:pPr>
            <a:r>
              <a:rPr lang="en-GB" b="0" i="0" u="none" strike="noStrike" baseline="0" dirty="0">
                <a:solidFill>
                  <a:srgbClr val="292929"/>
                </a:solidFill>
                <a:latin typeface="Arial Unicode MS"/>
              </a:rPr>
              <a:t>Display 5 records where launch sites begin with the string 'CCA‘</a:t>
            </a:r>
          </a:p>
          <a:p>
            <a:pPr marL="742950" lvl="1" indent="-285750">
              <a:buFont typeface="Arial" panose="020B0604020202020204" pitchFamily="34" charset="0"/>
              <a:buChar char="•"/>
            </a:pPr>
            <a:endParaRPr lang="en-GB" b="0" i="0" u="none" strike="noStrike" baseline="0" dirty="0">
              <a:solidFill>
                <a:srgbClr val="292929"/>
              </a:solidFill>
              <a:latin typeface="Arial" panose="020B0604020202020204" pitchFamily="34" charset="0"/>
            </a:endParaRPr>
          </a:p>
          <a:p>
            <a:pPr marL="742950" lvl="1" indent="-285750">
              <a:buFont typeface="Arial" panose="020B0604020202020204" pitchFamily="34" charset="0"/>
              <a:buChar char="•"/>
            </a:pPr>
            <a:endParaRPr lang="en-GB" dirty="0">
              <a:solidFill>
                <a:srgbClr val="292929"/>
              </a:solidFill>
              <a:latin typeface="Arial" panose="020B0604020202020204" pitchFamily="34" charset="0"/>
            </a:endParaRPr>
          </a:p>
          <a:p>
            <a:pPr marL="742950" lvl="1" indent="-285750">
              <a:buFont typeface="Arial" panose="020B0604020202020204" pitchFamily="34" charset="0"/>
              <a:buChar char="•"/>
            </a:pPr>
            <a:r>
              <a:rPr lang="en-GB" b="0" i="0" u="none" strike="noStrike" baseline="0" dirty="0">
                <a:solidFill>
                  <a:srgbClr val="000000"/>
                </a:solidFill>
              </a:rPr>
              <a:t>Display the total payload mass carried by boosters launched by NASA (CRS)</a:t>
            </a:r>
          </a:p>
          <a:p>
            <a:pPr marL="742950" lvl="1" indent="-285750">
              <a:buFont typeface="Arial" panose="020B0604020202020204" pitchFamily="34" charset="0"/>
              <a:buChar char="•"/>
            </a:pPr>
            <a:endParaRPr lang="en-GB" b="0" i="0" u="none" strike="noStrike" baseline="0" dirty="0">
              <a:solidFill>
                <a:srgbClr val="000000"/>
              </a:solidFill>
            </a:endParaRPr>
          </a:p>
          <a:p>
            <a:pPr lvl="1"/>
            <a:endParaRPr lang="en-GB" b="0" i="0" u="none" strike="noStrike" baseline="0" dirty="0">
              <a:solidFill>
                <a:srgbClr val="292929"/>
              </a:solidFill>
              <a:latin typeface="Arial" panose="020B0604020202020204" pitchFamily="34" charset="0"/>
            </a:endParaRPr>
          </a:p>
          <a:p>
            <a:pPr marL="742950" lvl="1" indent="-285750">
              <a:buFont typeface="Arial" panose="020B0604020202020204" pitchFamily="34" charset="0"/>
              <a:buChar char="•"/>
            </a:pPr>
            <a:r>
              <a:rPr lang="en-GB" b="0" i="0" u="none" strike="noStrike" baseline="0" dirty="0">
                <a:solidFill>
                  <a:srgbClr val="000000"/>
                </a:solidFill>
              </a:rPr>
              <a:t>Display average payload mass carried by booster version F9 v1.1</a:t>
            </a:r>
          </a:p>
          <a:p>
            <a:pPr marL="742950" lvl="1" indent="-285750">
              <a:buFont typeface="Arial" panose="020B0604020202020204" pitchFamily="34" charset="0"/>
              <a:buChar char="•"/>
            </a:pPr>
            <a:endParaRPr lang="en-GB" dirty="0">
              <a:solidFill>
                <a:srgbClr val="000000"/>
              </a:solidFill>
            </a:endParaRPr>
          </a:p>
          <a:p>
            <a:pPr marL="742950" lvl="1" indent="-285750">
              <a:buFont typeface="Arial" panose="020B0604020202020204" pitchFamily="34" charset="0"/>
              <a:buChar char="•"/>
            </a:pPr>
            <a:endParaRPr lang="en-GB" b="0" i="0" u="none" strike="noStrike" baseline="0" dirty="0">
              <a:solidFill>
                <a:srgbClr val="000000"/>
              </a:solidFill>
            </a:endParaRPr>
          </a:p>
          <a:p>
            <a:pPr marL="742950" lvl="1" indent="-285750">
              <a:buFont typeface="Arial" panose="020B0604020202020204" pitchFamily="34" charset="0"/>
              <a:buChar char="•"/>
            </a:pPr>
            <a:endParaRPr lang="en-GB" dirty="0">
              <a:solidFill>
                <a:srgbClr val="000000"/>
              </a:solidFill>
            </a:endParaRPr>
          </a:p>
          <a:p>
            <a:pPr marL="742950" lvl="1" indent="-285750">
              <a:buFont typeface="Arial" panose="020B0604020202020204" pitchFamily="34" charset="0"/>
              <a:buChar char="•"/>
            </a:pPr>
            <a:r>
              <a:rPr lang="en-GB" b="0" i="0" u="none" strike="noStrike" baseline="0" dirty="0">
                <a:solidFill>
                  <a:srgbClr val="292929"/>
                </a:solidFill>
                <a:latin typeface="Arial Unicode MS"/>
              </a:rPr>
              <a:t>List the date when the first successful landing outcome in ground pad was achieved.</a:t>
            </a:r>
          </a:p>
          <a:p>
            <a:pPr marL="742950" lvl="1" indent="-285750">
              <a:buFont typeface="Arial" panose="020B0604020202020204" pitchFamily="34" charset="0"/>
              <a:buChar char="•"/>
            </a:pPr>
            <a:endParaRPr lang="en-GB" dirty="0">
              <a:solidFill>
                <a:srgbClr val="292929"/>
              </a:solidFill>
              <a:latin typeface="Arial Unicode MS"/>
            </a:endParaRPr>
          </a:p>
          <a:p>
            <a:pPr marL="742950" lvl="1" indent="-285750">
              <a:buFont typeface="Arial" panose="020B0604020202020204" pitchFamily="34" charset="0"/>
              <a:buChar char="•"/>
            </a:pPr>
            <a:endParaRPr lang="en-GB" b="0" i="0" u="none" strike="noStrike" baseline="0" dirty="0">
              <a:solidFill>
                <a:srgbClr val="292929"/>
              </a:solidFill>
              <a:latin typeface="Arial Unicode MS"/>
            </a:endParaRPr>
          </a:p>
          <a:p>
            <a:pPr marL="742950" lvl="1" indent="-285750">
              <a:buFont typeface="Arial" panose="020B0604020202020204" pitchFamily="34" charset="0"/>
              <a:buChar char="•"/>
            </a:pPr>
            <a:endParaRPr lang="en-GB" b="0" i="0" u="none" strike="noStrike" baseline="0" dirty="0">
              <a:solidFill>
                <a:srgbClr val="292929"/>
              </a:solidFill>
              <a:latin typeface="Arial Unicode MS"/>
            </a:endParaRPr>
          </a:p>
          <a:p>
            <a:pPr marL="742950" lvl="1" indent="-285750">
              <a:buFont typeface="Arial" panose="020B0604020202020204" pitchFamily="34" charset="0"/>
              <a:buChar char="•"/>
            </a:pPr>
            <a:endParaRPr lang="en-GB" b="0" i="0" u="none" strike="noStrike" baseline="0" dirty="0">
              <a:solidFill>
                <a:srgbClr val="000000"/>
              </a:solidFill>
            </a:endParaRPr>
          </a:p>
        </p:txBody>
      </p:sp>
      <p:pic>
        <p:nvPicPr>
          <p:cNvPr id="5" name="Picture 4">
            <a:extLst>
              <a:ext uri="{FF2B5EF4-FFF2-40B4-BE49-F238E27FC236}">
                <a16:creationId xmlns:a16="http://schemas.microsoft.com/office/drawing/2014/main" id="{F42F4E3C-2782-1291-5028-295E7C7E23D8}"/>
              </a:ext>
            </a:extLst>
          </p:cNvPr>
          <p:cNvPicPr>
            <a:picLocks noChangeAspect="1"/>
          </p:cNvPicPr>
          <p:nvPr/>
        </p:nvPicPr>
        <p:blipFill>
          <a:blip r:embed="rId2"/>
          <a:stretch>
            <a:fillRect/>
          </a:stretch>
        </p:blipFill>
        <p:spPr>
          <a:xfrm>
            <a:off x="767866" y="1412776"/>
            <a:ext cx="6828470" cy="528753"/>
          </a:xfrm>
          <a:prstGeom prst="rect">
            <a:avLst/>
          </a:prstGeom>
        </p:spPr>
      </p:pic>
      <p:pic>
        <p:nvPicPr>
          <p:cNvPr id="7" name="Picture 6">
            <a:extLst>
              <a:ext uri="{FF2B5EF4-FFF2-40B4-BE49-F238E27FC236}">
                <a16:creationId xmlns:a16="http://schemas.microsoft.com/office/drawing/2014/main" id="{FBBF8AE2-86D7-EA0B-03A9-FB3FF68E2BE0}"/>
              </a:ext>
            </a:extLst>
          </p:cNvPr>
          <p:cNvPicPr>
            <a:picLocks noChangeAspect="1"/>
          </p:cNvPicPr>
          <p:nvPr/>
        </p:nvPicPr>
        <p:blipFill>
          <a:blip r:embed="rId3"/>
          <a:stretch>
            <a:fillRect/>
          </a:stretch>
        </p:blipFill>
        <p:spPr>
          <a:xfrm>
            <a:off x="827584" y="2420888"/>
            <a:ext cx="6768752" cy="430217"/>
          </a:xfrm>
          <a:prstGeom prst="rect">
            <a:avLst/>
          </a:prstGeom>
        </p:spPr>
      </p:pic>
      <p:pic>
        <p:nvPicPr>
          <p:cNvPr id="9" name="Picture 8">
            <a:extLst>
              <a:ext uri="{FF2B5EF4-FFF2-40B4-BE49-F238E27FC236}">
                <a16:creationId xmlns:a16="http://schemas.microsoft.com/office/drawing/2014/main" id="{EB52B8E3-2D37-51C2-8441-26306F7879BB}"/>
              </a:ext>
            </a:extLst>
          </p:cNvPr>
          <p:cNvPicPr>
            <a:picLocks noChangeAspect="1"/>
          </p:cNvPicPr>
          <p:nvPr/>
        </p:nvPicPr>
        <p:blipFill>
          <a:blip r:embed="rId4"/>
          <a:stretch>
            <a:fillRect/>
          </a:stretch>
        </p:blipFill>
        <p:spPr>
          <a:xfrm>
            <a:off x="107504" y="3476312"/>
            <a:ext cx="9001000" cy="528752"/>
          </a:xfrm>
          <a:prstGeom prst="rect">
            <a:avLst/>
          </a:prstGeom>
        </p:spPr>
      </p:pic>
      <p:pic>
        <p:nvPicPr>
          <p:cNvPr id="11" name="Picture 10">
            <a:extLst>
              <a:ext uri="{FF2B5EF4-FFF2-40B4-BE49-F238E27FC236}">
                <a16:creationId xmlns:a16="http://schemas.microsoft.com/office/drawing/2014/main" id="{68D666CB-650F-9395-4A83-AE66DEDB38A3}"/>
              </a:ext>
            </a:extLst>
          </p:cNvPr>
          <p:cNvPicPr>
            <a:picLocks noChangeAspect="1"/>
          </p:cNvPicPr>
          <p:nvPr/>
        </p:nvPicPr>
        <p:blipFill>
          <a:blip r:embed="rId5"/>
          <a:stretch>
            <a:fillRect/>
          </a:stretch>
        </p:blipFill>
        <p:spPr>
          <a:xfrm>
            <a:off x="35496" y="4365104"/>
            <a:ext cx="9001000" cy="707885"/>
          </a:xfrm>
          <a:prstGeom prst="rect">
            <a:avLst/>
          </a:prstGeom>
        </p:spPr>
      </p:pic>
      <p:pic>
        <p:nvPicPr>
          <p:cNvPr id="13" name="Picture 12">
            <a:extLst>
              <a:ext uri="{FF2B5EF4-FFF2-40B4-BE49-F238E27FC236}">
                <a16:creationId xmlns:a16="http://schemas.microsoft.com/office/drawing/2014/main" id="{817618AD-2A48-93FE-8A9C-DAA5587E5C21}"/>
              </a:ext>
            </a:extLst>
          </p:cNvPr>
          <p:cNvPicPr>
            <a:picLocks noChangeAspect="1"/>
          </p:cNvPicPr>
          <p:nvPr/>
        </p:nvPicPr>
        <p:blipFill>
          <a:blip r:embed="rId6"/>
          <a:stretch>
            <a:fillRect/>
          </a:stretch>
        </p:blipFill>
        <p:spPr>
          <a:xfrm>
            <a:off x="899592" y="5722943"/>
            <a:ext cx="7056784" cy="454555"/>
          </a:xfrm>
          <a:prstGeom prst="rect">
            <a:avLst/>
          </a:prstGeom>
        </p:spPr>
      </p:pic>
    </p:spTree>
    <p:extLst>
      <p:ext uri="{BB962C8B-B14F-4D97-AF65-F5344CB8AC3E}">
        <p14:creationId xmlns:p14="http://schemas.microsoft.com/office/powerpoint/2010/main" val="1953284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315437E3-C54F-F17C-703A-2189A006E4CD}"/>
              </a:ext>
            </a:extLst>
          </p:cNvPr>
          <p:cNvSpPr txBox="1"/>
          <p:nvPr/>
        </p:nvSpPr>
        <p:spPr>
          <a:xfrm>
            <a:off x="0" y="-87198"/>
            <a:ext cx="8964488" cy="707886"/>
          </a:xfrm>
          <a:prstGeom prst="rect">
            <a:avLst/>
          </a:prstGeom>
          <a:noFill/>
        </p:spPr>
        <p:txBody>
          <a:bodyPr wrap="square" rtlCol="0">
            <a:spAutoFit/>
          </a:bodyPr>
          <a:lstStyle/>
          <a:p>
            <a:r>
              <a:rPr lang="en-GB" sz="4000" dirty="0"/>
              <a:t>EDC With SQL Count…</a:t>
            </a:r>
            <a:endParaRPr lang="en-ZA" sz="4000" dirty="0"/>
          </a:p>
        </p:txBody>
      </p:sp>
      <p:sp>
        <p:nvSpPr>
          <p:cNvPr id="4" name="TextBox 3">
            <a:extLst>
              <a:ext uri="{FF2B5EF4-FFF2-40B4-BE49-F238E27FC236}">
                <a16:creationId xmlns:a16="http://schemas.microsoft.com/office/drawing/2014/main" id="{D3A5E778-C49C-5AB6-E748-3F34BC48AED6}"/>
              </a:ext>
            </a:extLst>
          </p:cNvPr>
          <p:cNvSpPr txBox="1"/>
          <p:nvPr/>
        </p:nvSpPr>
        <p:spPr>
          <a:xfrm>
            <a:off x="234805" y="680502"/>
            <a:ext cx="7894591" cy="6463308"/>
          </a:xfrm>
          <a:prstGeom prst="rect">
            <a:avLst/>
          </a:prstGeom>
          <a:noFill/>
        </p:spPr>
        <p:txBody>
          <a:bodyPr wrap="square" rtlCol="0">
            <a:spAutoFit/>
          </a:bodyPr>
          <a:lstStyle/>
          <a:p>
            <a:pPr algn="l"/>
            <a:endParaRPr lang="en-ZA" sz="1800" b="0" i="0" u="none" strike="noStrike" baseline="0" dirty="0">
              <a:solidFill>
                <a:srgbClr val="000000"/>
              </a:solidFill>
              <a:latin typeface="Arial Unicode MS"/>
            </a:endParaRPr>
          </a:p>
          <a:p>
            <a:pPr marL="742950" lvl="1" indent="-285750">
              <a:buFont typeface="Arial" panose="020B0604020202020204" pitchFamily="34" charset="0"/>
              <a:buChar char="•"/>
            </a:pPr>
            <a:r>
              <a:rPr lang="en-GB" b="0" i="0" u="none" strike="noStrike" baseline="0" dirty="0">
                <a:solidFill>
                  <a:srgbClr val="292929"/>
                </a:solidFill>
                <a:latin typeface="Arial Unicode MS"/>
              </a:rPr>
              <a:t>List the names of the boosters which have success in drone ship and have payload mass greater than 4000 but less than 6000 (%</a:t>
            </a:r>
            <a:r>
              <a:rPr lang="en-GB" b="0" i="0" u="none" strike="noStrike" baseline="0" dirty="0" err="1">
                <a:solidFill>
                  <a:srgbClr val="292929"/>
                </a:solidFill>
                <a:latin typeface="Arial Unicode MS"/>
              </a:rPr>
              <a:t>sqlSELECT</a:t>
            </a:r>
            <a:r>
              <a:rPr lang="en-GB" b="0" i="0" u="none" strike="noStrike" baseline="0" dirty="0">
                <a:solidFill>
                  <a:srgbClr val="292929"/>
                </a:solidFill>
                <a:latin typeface="Arial Unicode MS"/>
              </a:rPr>
              <a:t> DISTINCT </a:t>
            </a:r>
            <a:r>
              <a:rPr lang="en-GB" b="0" i="0" u="none" strike="noStrike" baseline="0" dirty="0" err="1">
                <a:solidFill>
                  <a:srgbClr val="292929"/>
                </a:solidFill>
                <a:latin typeface="Arial Unicode MS"/>
              </a:rPr>
              <a:t>Booster_Version</a:t>
            </a:r>
            <a:r>
              <a:rPr lang="en-GB" b="0" i="0" u="none" strike="noStrike" baseline="0" dirty="0">
                <a:solidFill>
                  <a:srgbClr val="292929"/>
                </a:solidFill>
                <a:latin typeface="Arial Unicode MS"/>
              </a:rPr>
              <a:t>, Payload FROM SPACEXTBL WHERE "Landing _Outcome" = "Success (drone ship)" AND PAYLOAD_MASS__KG_ &gt; 4000 AND PAYLOAD_MASS__KG_ &lt; 6000;)</a:t>
            </a:r>
          </a:p>
          <a:p>
            <a:pPr marL="742950" lvl="1" indent="-285750">
              <a:buFont typeface="Arial" panose="020B0604020202020204" pitchFamily="34" charset="0"/>
              <a:buChar char="•"/>
            </a:pPr>
            <a:endParaRPr lang="en-GB" dirty="0">
              <a:solidFill>
                <a:srgbClr val="000000"/>
              </a:solidFill>
              <a:latin typeface="Arial" panose="020B0604020202020204" pitchFamily="34" charset="0"/>
            </a:endParaRPr>
          </a:p>
          <a:p>
            <a:pPr marL="742950" lvl="1" indent="-285750">
              <a:buFont typeface="Arial" panose="020B0604020202020204" pitchFamily="34" charset="0"/>
              <a:buChar char="•"/>
            </a:pPr>
            <a:r>
              <a:rPr lang="en-GB" b="0" i="0" u="none" strike="noStrike" baseline="0" dirty="0">
                <a:solidFill>
                  <a:srgbClr val="000000"/>
                </a:solidFill>
                <a:latin typeface="Arial Unicode MS"/>
              </a:rPr>
              <a:t>List the total number of successful and failure mission outcomes</a:t>
            </a:r>
          </a:p>
          <a:p>
            <a:pPr marL="742950" lvl="1" indent="-285750">
              <a:buFont typeface="Arial" panose="020B0604020202020204" pitchFamily="34" charset="0"/>
              <a:buChar char="•"/>
            </a:pPr>
            <a:endParaRPr lang="en-GB" b="0" i="0" u="none" strike="noStrike" baseline="0" dirty="0">
              <a:solidFill>
                <a:srgbClr val="000000"/>
              </a:solidFill>
              <a:latin typeface="Arial Unicode MS"/>
            </a:endParaRPr>
          </a:p>
          <a:p>
            <a:endParaRPr lang="en-GB" dirty="0">
              <a:solidFill>
                <a:srgbClr val="000000"/>
              </a:solidFill>
              <a:latin typeface="Arial Unicode MS"/>
            </a:endParaRPr>
          </a:p>
          <a:p>
            <a:endParaRPr lang="en-GB" sz="1800" b="0" i="0" u="none" strike="noStrike" baseline="0" dirty="0">
              <a:solidFill>
                <a:srgbClr val="000000"/>
              </a:solidFill>
              <a:latin typeface="Arial Unicode MS"/>
            </a:endParaRPr>
          </a:p>
          <a:p>
            <a:endParaRPr lang="en-GB" dirty="0">
              <a:solidFill>
                <a:srgbClr val="000000"/>
              </a:solidFill>
              <a:latin typeface="Arial Unicode MS"/>
            </a:endParaRPr>
          </a:p>
          <a:p>
            <a:endParaRPr lang="en-GB" sz="1800" b="0" i="0" u="none" strike="noStrike" baseline="0" dirty="0">
              <a:solidFill>
                <a:srgbClr val="000000"/>
              </a:solidFill>
              <a:latin typeface="Arial Unicode MS"/>
            </a:endParaRPr>
          </a:p>
          <a:p>
            <a:endParaRPr lang="en-GB" dirty="0">
              <a:solidFill>
                <a:srgbClr val="000000"/>
              </a:solidFill>
              <a:latin typeface="Arial Unicode MS"/>
            </a:endParaRPr>
          </a:p>
          <a:p>
            <a:pPr algn="l"/>
            <a:endParaRPr lang="en-ZA" sz="1800" b="0" i="0" u="none" strike="noStrike" baseline="0" dirty="0">
              <a:solidFill>
                <a:srgbClr val="000000"/>
              </a:solidFill>
              <a:latin typeface="Arial Unicode MS"/>
            </a:endParaRPr>
          </a:p>
          <a:p>
            <a:r>
              <a:rPr lang="en-GB" sz="1800" b="0" i="0" u="none" strike="noStrike" baseline="0" dirty="0">
                <a:solidFill>
                  <a:srgbClr val="292929"/>
                </a:solidFill>
                <a:latin typeface="Arial Unicode MS"/>
              </a:rPr>
              <a:t>GitHub URL of your completed EDA with SQL notebook:</a:t>
            </a:r>
            <a:endParaRPr lang="en-GB" sz="1800" b="0" i="0" u="none" strike="noStrike" baseline="0" dirty="0">
              <a:solidFill>
                <a:srgbClr val="000000"/>
              </a:solidFill>
              <a:latin typeface="Arial Unicode MS"/>
            </a:endParaRPr>
          </a:p>
          <a:p>
            <a:endParaRPr lang="en-GB" dirty="0">
              <a:solidFill>
                <a:srgbClr val="000000"/>
              </a:solidFill>
              <a:latin typeface="Arial Unicode MS"/>
            </a:endParaRPr>
          </a:p>
          <a:p>
            <a:endParaRPr lang="en-GB" sz="1800" b="0" i="0" u="none" strike="noStrike" baseline="0" dirty="0">
              <a:solidFill>
                <a:srgbClr val="000000"/>
              </a:solidFill>
              <a:latin typeface="Arial Unicode MS"/>
            </a:endParaRPr>
          </a:p>
          <a:p>
            <a:endParaRPr lang="en-GB" dirty="0">
              <a:solidFill>
                <a:srgbClr val="000000"/>
              </a:solidFill>
              <a:latin typeface="Arial Unicode MS"/>
            </a:endParaRPr>
          </a:p>
          <a:p>
            <a:endParaRPr lang="en-GB" sz="1800" b="0" i="0" u="none" strike="noStrike" baseline="0" dirty="0">
              <a:solidFill>
                <a:srgbClr val="000000"/>
              </a:solidFill>
              <a:latin typeface="Arial Unicode MS"/>
            </a:endParaRPr>
          </a:p>
          <a:p>
            <a:endParaRPr lang="en-GB" dirty="0">
              <a:solidFill>
                <a:srgbClr val="000000"/>
              </a:solidFill>
              <a:latin typeface="Arial Unicode MS"/>
            </a:endParaRPr>
          </a:p>
          <a:p>
            <a:endParaRPr lang="en-GB" sz="1800" b="0" i="0" u="none" strike="noStrike" baseline="0" dirty="0">
              <a:solidFill>
                <a:srgbClr val="000000"/>
              </a:solidFill>
              <a:latin typeface="Arial Unicode MS"/>
            </a:endParaRPr>
          </a:p>
        </p:txBody>
      </p:sp>
      <p:pic>
        <p:nvPicPr>
          <p:cNvPr id="6" name="Picture 5">
            <a:extLst>
              <a:ext uri="{FF2B5EF4-FFF2-40B4-BE49-F238E27FC236}">
                <a16:creationId xmlns:a16="http://schemas.microsoft.com/office/drawing/2014/main" id="{853F2A91-AF9A-AD3E-8922-8C3BDD6F23C2}"/>
              </a:ext>
            </a:extLst>
          </p:cNvPr>
          <p:cNvPicPr>
            <a:picLocks noChangeAspect="1"/>
          </p:cNvPicPr>
          <p:nvPr/>
        </p:nvPicPr>
        <p:blipFill>
          <a:blip r:embed="rId2"/>
          <a:stretch>
            <a:fillRect/>
          </a:stretch>
        </p:blipFill>
        <p:spPr>
          <a:xfrm>
            <a:off x="234805" y="3333938"/>
            <a:ext cx="8909195" cy="527110"/>
          </a:xfrm>
          <a:prstGeom prst="rect">
            <a:avLst/>
          </a:prstGeom>
        </p:spPr>
      </p:pic>
    </p:spTree>
    <p:extLst>
      <p:ext uri="{BB962C8B-B14F-4D97-AF65-F5344CB8AC3E}">
        <p14:creationId xmlns:p14="http://schemas.microsoft.com/office/powerpoint/2010/main" val="1738798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B690D7A8-F009-CA0E-D991-2F51ECC95C85}"/>
              </a:ext>
            </a:extLst>
          </p:cNvPr>
          <p:cNvSpPr txBox="1"/>
          <p:nvPr/>
        </p:nvSpPr>
        <p:spPr>
          <a:xfrm>
            <a:off x="0" y="836712"/>
            <a:ext cx="8172400" cy="646331"/>
          </a:xfrm>
          <a:prstGeom prst="rect">
            <a:avLst/>
          </a:prstGeom>
          <a:noFill/>
        </p:spPr>
        <p:txBody>
          <a:bodyPr wrap="square" rtlCol="0">
            <a:spAutoFit/>
          </a:bodyPr>
          <a:lstStyle/>
          <a:p>
            <a:r>
              <a:rPr lang="en-GB" sz="3600" dirty="0"/>
              <a:t>Outline </a:t>
            </a:r>
            <a:endParaRPr lang="en-ZA" sz="3600" dirty="0"/>
          </a:p>
        </p:txBody>
      </p:sp>
      <p:sp>
        <p:nvSpPr>
          <p:cNvPr id="4" name="TextBox 3">
            <a:extLst>
              <a:ext uri="{FF2B5EF4-FFF2-40B4-BE49-F238E27FC236}">
                <a16:creationId xmlns:a16="http://schemas.microsoft.com/office/drawing/2014/main" id="{85805F88-3C7B-3D7E-0B1F-77211F46AD93}"/>
              </a:ext>
            </a:extLst>
          </p:cNvPr>
          <p:cNvSpPr txBox="1"/>
          <p:nvPr/>
        </p:nvSpPr>
        <p:spPr>
          <a:xfrm>
            <a:off x="0" y="1772816"/>
            <a:ext cx="8028384" cy="2954655"/>
          </a:xfrm>
          <a:prstGeom prst="rect">
            <a:avLst/>
          </a:prstGeom>
          <a:noFill/>
        </p:spPr>
        <p:txBody>
          <a:bodyPr wrap="square" rtlCol="0">
            <a:spAutoFit/>
          </a:bodyPr>
          <a:lstStyle/>
          <a:p>
            <a:pPr algn="l"/>
            <a:endParaRPr lang="en-ZA" sz="1800" b="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ZA" sz="2800" b="0" i="0" u="none" strike="noStrike" baseline="0" dirty="0">
                <a:solidFill>
                  <a:srgbClr val="000000"/>
                </a:solidFill>
                <a:latin typeface="Arial" panose="020B0604020202020204" pitchFamily="34" charset="0"/>
              </a:rPr>
              <a:t>Executive Summary</a:t>
            </a:r>
          </a:p>
          <a:p>
            <a:pPr marL="285750" indent="-285750">
              <a:buFont typeface="Arial" panose="020B0604020202020204" pitchFamily="34" charset="0"/>
              <a:buChar char="•"/>
            </a:pPr>
            <a:r>
              <a:rPr lang="en-ZA" sz="2800" b="0" i="0" u="none" strike="noStrike" baseline="0" dirty="0">
                <a:solidFill>
                  <a:srgbClr val="292929"/>
                </a:solidFill>
                <a:latin typeface="Arial" panose="020B0604020202020204" pitchFamily="34" charset="0"/>
              </a:rPr>
              <a:t>Introduction</a:t>
            </a:r>
          </a:p>
          <a:p>
            <a:pPr marL="285750" indent="-285750">
              <a:buFont typeface="Arial" panose="020B0604020202020204" pitchFamily="34" charset="0"/>
              <a:buChar char="•"/>
            </a:pPr>
            <a:r>
              <a:rPr lang="en-ZA" sz="2800" b="0" i="0" u="none" strike="noStrike" baseline="0" dirty="0">
                <a:solidFill>
                  <a:srgbClr val="292929"/>
                </a:solidFill>
                <a:latin typeface="Arial" panose="020B0604020202020204" pitchFamily="34" charset="0"/>
              </a:rPr>
              <a:t>Methodology</a:t>
            </a:r>
          </a:p>
          <a:p>
            <a:pPr marL="285750" indent="-285750">
              <a:buFont typeface="Arial" panose="020B0604020202020204" pitchFamily="34" charset="0"/>
              <a:buChar char="•"/>
            </a:pPr>
            <a:r>
              <a:rPr lang="en-ZA" sz="2800" b="0" i="0" u="none" strike="noStrike" baseline="0" dirty="0">
                <a:solidFill>
                  <a:srgbClr val="292929"/>
                </a:solidFill>
                <a:latin typeface="Arial" panose="020B0604020202020204" pitchFamily="34" charset="0"/>
              </a:rPr>
              <a:t>Results</a:t>
            </a:r>
          </a:p>
          <a:p>
            <a:pPr marL="285750" indent="-285750">
              <a:buFont typeface="Arial" panose="020B0604020202020204" pitchFamily="34" charset="0"/>
              <a:buChar char="•"/>
            </a:pPr>
            <a:r>
              <a:rPr lang="en-ZA" sz="2800" b="0" i="0" u="none" strike="noStrike" baseline="0" dirty="0">
                <a:solidFill>
                  <a:srgbClr val="292929"/>
                </a:solidFill>
                <a:latin typeface="Arial" panose="020B0604020202020204" pitchFamily="34" charset="0"/>
              </a:rPr>
              <a:t>Conclusion</a:t>
            </a:r>
          </a:p>
          <a:p>
            <a:pPr marL="285750" indent="-285750">
              <a:buFont typeface="Arial" panose="020B0604020202020204" pitchFamily="34" charset="0"/>
              <a:buChar char="•"/>
            </a:pPr>
            <a:r>
              <a:rPr lang="en-ZA" sz="2800" b="0" i="0" u="none" strike="noStrike" baseline="0" dirty="0">
                <a:solidFill>
                  <a:srgbClr val="292929"/>
                </a:solidFill>
                <a:latin typeface="Arial" panose="020B0604020202020204" pitchFamily="34" charset="0"/>
              </a:rPr>
              <a:t>Appendix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560681AD-189C-C0AC-CAB8-C863275027A5}"/>
              </a:ext>
            </a:extLst>
          </p:cNvPr>
          <p:cNvSpPr txBox="1"/>
          <p:nvPr/>
        </p:nvSpPr>
        <p:spPr>
          <a:xfrm>
            <a:off x="971600" y="2996952"/>
            <a:ext cx="6048672" cy="707886"/>
          </a:xfrm>
          <a:prstGeom prst="rect">
            <a:avLst/>
          </a:prstGeom>
          <a:noFill/>
        </p:spPr>
        <p:txBody>
          <a:bodyPr wrap="square" rtlCol="0">
            <a:spAutoFit/>
          </a:bodyPr>
          <a:lstStyle/>
          <a:p>
            <a:r>
              <a:rPr lang="en-ZA" sz="4000" dirty="0"/>
              <a:t>Insights drawn from EDC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315437E3-C54F-F17C-703A-2189A006E4CD}"/>
              </a:ext>
            </a:extLst>
          </p:cNvPr>
          <p:cNvSpPr txBox="1"/>
          <p:nvPr/>
        </p:nvSpPr>
        <p:spPr>
          <a:xfrm>
            <a:off x="997889" y="764704"/>
            <a:ext cx="5014271" cy="707886"/>
          </a:xfrm>
          <a:prstGeom prst="rect">
            <a:avLst/>
          </a:prstGeom>
          <a:noFill/>
        </p:spPr>
        <p:txBody>
          <a:bodyPr wrap="square" rtlCol="0">
            <a:spAutoFit/>
          </a:bodyPr>
          <a:lstStyle/>
          <a:p>
            <a:r>
              <a:rPr lang="en-GB" sz="4000" dirty="0"/>
              <a:t>Executive Summary</a:t>
            </a:r>
            <a:endParaRPr lang="en-ZA" sz="4000" dirty="0"/>
          </a:p>
        </p:txBody>
      </p:sp>
      <p:sp>
        <p:nvSpPr>
          <p:cNvPr id="4" name="TextBox 3">
            <a:extLst>
              <a:ext uri="{FF2B5EF4-FFF2-40B4-BE49-F238E27FC236}">
                <a16:creationId xmlns:a16="http://schemas.microsoft.com/office/drawing/2014/main" id="{D3A5E778-C49C-5AB6-E748-3F34BC48AED6}"/>
              </a:ext>
            </a:extLst>
          </p:cNvPr>
          <p:cNvSpPr txBox="1"/>
          <p:nvPr/>
        </p:nvSpPr>
        <p:spPr>
          <a:xfrm>
            <a:off x="251519" y="1472590"/>
            <a:ext cx="7894591" cy="5324535"/>
          </a:xfrm>
          <a:prstGeom prst="rect">
            <a:avLst/>
          </a:prstGeom>
          <a:noFill/>
        </p:spPr>
        <p:txBody>
          <a:bodyPr wrap="square" rtlCol="0">
            <a:spAutoFit/>
          </a:bodyPr>
          <a:lstStyle/>
          <a:p>
            <a:pPr algn="l"/>
            <a:endParaRPr lang="en-ZA" sz="2000" b="0" i="0" u="none" strike="noStrike" baseline="0" dirty="0">
              <a:solidFill>
                <a:srgbClr val="000000"/>
              </a:solidFill>
              <a:latin typeface="Arial Unicode MS"/>
            </a:endParaRPr>
          </a:p>
          <a:p>
            <a:pPr marL="285750" indent="-285750">
              <a:buFont typeface="Arial" panose="020B0604020202020204" pitchFamily="34" charset="0"/>
              <a:buChar char="•"/>
            </a:pPr>
            <a:r>
              <a:rPr lang="en-ZA" sz="2000" b="1" i="0" u="none" strike="noStrike" baseline="0" dirty="0">
                <a:solidFill>
                  <a:srgbClr val="000000"/>
                </a:solidFill>
                <a:latin typeface="Arial Unicode MS"/>
              </a:rPr>
              <a:t>Summary of methodologies</a:t>
            </a:r>
          </a:p>
          <a:p>
            <a:pPr marL="742950" lvl="1" indent="-285750">
              <a:buFont typeface="Arial" panose="020B0604020202020204" pitchFamily="34" charset="0"/>
              <a:buChar char="•"/>
            </a:pPr>
            <a:r>
              <a:rPr lang="en-GB" sz="2000" b="0" i="0" u="none" strike="noStrike" baseline="0" dirty="0">
                <a:solidFill>
                  <a:srgbClr val="292929"/>
                </a:solidFill>
                <a:latin typeface="Arial Unicode MS"/>
              </a:rPr>
              <a:t>SpaceX Data Collection using SpaceX API </a:t>
            </a:r>
          </a:p>
          <a:p>
            <a:pPr marL="742950" lvl="1" indent="-285750">
              <a:buFont typeface="Arial" panose="020B0604020202020204" pitchFamily="34" charset="0"/>
              <a:buChar char="•"/>
            </a:pPr>
            <a:r>
              <a:rPr lang="en-GB" sz="2000" b="0" i="0" u="none" strike="noStrike" baseline="0" dirty="0">
                <a:solidFill>
                  <a:srgbClr val="292929"/>
                </a:solidFill>
                <a:latin typeface="Arial Unicode MS"/>
              </a:rPr>
              <a:t>SpaceX Data Collection with Web Scraping</a:t>
            </a:r>
          </a:p>
          <a:p>
            <a:pPr marL="742950" lvl="1" indent="-285750">
              <a:buFont typeface="Arial" panose="020B0604020202020204" pitchFamily="34" charset="0"/>
              <a:buChar char="•"/>
            </a:pPr>
            <a:r>
              <a:rPr lang="en-ZA" sz="2000" b="0" i="0" u="none" strike="noStrike" baseline="0" dirty="0">
                <a:solidFill>
                  <a:srgbClr val="292929"/>
                </a:solidFill>
                <a:latin typeface="Arial Unicode MS"/>
              </a:rPr>
              <a:t>SpaceX Data Wrangling</a:t>
            </a:r>
          </a:p>
          <a:p>
            <a:pPr marL="742950" lvl="1" indent="-285750">
              <a:buFont typeface="Arial" panose="020B0604020202020204" pitchFamily="34" charset="0"/>
              <a:buChar char="•"/>
            </a:pPr>
            <a:r>
              <a:rPr lang="en-GB" sz="2000" b="0" i="0" u="none" strike="noStrike" baseline="0" dirty="0">
                <a:solidFill>
                  <a:srgbClr val="292929"/>
                </a:solidFill>
                <a:latin typeface="Arial Unicode MS"/>
              </a:rPr>
              <a:t>SpaceX Exploratory Data Analysis using SQL</a:t>
            </a:r>
          </a:p>
          <a:p>
            <a:pPr marL="742950" lvl="1" indent="-285750">
              <a:buFont typeface="Arial" panose="020B0604020202020204" pitchFamily="34" charset="0"/>
              <a:buChar char="•"/>
            </a:pPr>
            <a:r>
              <a:rPr lang="en-GB" sz="2000" b="0" i="0" u="none" strike="noStrike" baseline="0" dirty="0">
                <a:solidFill>
                  <a:srgbClr val="292929"/>
                </a:solidFill>
                <a:latin typeface="Arial Unicode MS"/>
              </a:rPr>
              <a:t>Space-X EDA DataViz Using Python Pandas and Matplotlib</a:t>
            </a:r>
          </a:p>
          <a:p>
            <a:pPr marL="742950" lvl="1" indent="-285750">
              <a:buFont typeface="Arial" panose="020B0604020202020204" pitchFamily="34" charset="0"/>
              <a:buChar char="•"/>
            </a:pPr>
            <a:r>
              <a:rPr lang="en-GB" sz="2000" b="0" i="0" u="none" strike="noStrike" baseline="0" dirty="0">
                <a:solidFill>
                  <a:srgbClr val="292929"/>
                </a:solidFill>
                <a:latin typeface="Arial Unicode MS"/>
              </a:rPr>
              <a:t>Space-X Launch Sites Analysis with Folium-Interactive Visual </a:t>
            </a:r>
          </a:p>
          <a:p>
            <a:pPr marL="285750" indent="-285750">
              <a:buFont typeface="Arial" panose="020B0604020202020204" pitchFamily="34" charset="0"/>
              <a:buChar char="•"/>
            </a:pPr>
            <a:endParaRPr lang="en-GB" sz="2000" dirty="0">
              <a:solidFill>
                <a:srgbClr val="292929"/>
              </a:solidFill>
              <a:latin typeface="Arial Unicode MS"/>
            </a:endParaRPr>
          </a:p>
          <a:p>
            <a:pPr marL="285750" indent="-285750">
              <a:buFont typeface="Arial" panose="020B0604020202020204" pitchFamily="34" charset="0"/>
              <a:buChar char="•"/>
            </a:pPr>
            <a:r>
              <a:rPr lang="en-GB" sz="2000" b="1" i="0" u="none" strike="noStrike" baseline="0" dirty="0">
                <a:solidFill>
                  <a:srgbClr val="292929"/>
                </a:solidFill>
                <a:latin typeface="Arial Unicode MS"/>
              </a:rPr>
              <a:t>Analytics and </a:t>
            </a:r>
            <a:r>
              <a:rPr lang="en-GB" sz="2000" b="1" i="0" u="none" strike="noStrike" baseline="0" dirty="0" err="1">
                <a:solidFill>
                  <a:srgbClr val="292929"/>
                </a:solidFill>
                <a:latin typeface="Arial Unicode MS"/>
              </a:rPr>
              <a:t>PlotyDash</a:t>
            </a:r>
            <a:endParaRPr lang="en-GB" sz="2000" b="1" i="0" u="none" strike="noStrike" baseline="0" dirty="0">
              <a:solidFill>
                <a:srgbClr val="292929"/>
              </a:solidFill>
              <a:latin typeface="Arial Unicode MS"/>
            </a:endParaRPr>
          </a:p>
          <a:p>
            <a:pPr marL="742950" lvl="1" indent="-285750">
              <a:buFont typeface="Arial" panose="020B0604020202020204" pitchFamily="34" charset="0"/>
              <a:buChar char="•"/>
            </a:pPr>
            <a:r>
              <a:rPr lang="en-GB" sz="2000" b="0" i="0" u="none" strike="noStrike" baseline="0" dirty="0">
                <a:solidFill>
                  <a:srgbClr val="292929"/>
                </a:solidFill>
                <a:latin typeface="Arial Unicode MS"/>
              </a:rPr>
              <a:t>SpaceX Machine Learning Landing Prediction</a:t>
            </a:r>
          </a:p>
          <a:p>
            <a:pPr marL="285750" indent="-285750">
              <a:buFont typeface="Arial" panose="020B0604020202020204" pitchFamily="34" charset="0"/>
              <a:buChar char="•"/>
            </a:pPr>
            <a:endParaRPr lang="en-ZA" sz="2000" b="0" i="0" u="none" strike="noStrike" baseline="0" dirty="0">
              <a:solidFill>
                <a:srgbClr val="292929"/>
              </a:solidFill>
              <a:latin typeface="Arial Unicode MS"/>
            </a:endParaRPr>
          </a:p>
          <a:p>
            <a:pPr marL="285750" indent="-285750">
              <a:buFont typeface="Arial" panose="020B0604020202020204" pitchFamily="34" charset="0"/>
              <a:buChar char="•"/>
            </a:pPr>
            <a:r>
              <a:rPr lang="en-ZA" sz="2000" b="1" i="0" u="none" strike="noStrike" baseline="0" dirty="0">
                <a:solidFill>
                  <a:srgbClr val="292929"/>
                </a:solidFill>
                <a:latin typeface="Arial Unicode MS"/>
              </a:rPr>
              <a:t>Summary of all results</a:t>
            </a:r>
          </a:p>
          <a:p>
            <a:pPr marL="742950" lvl="1" indent="-285750">
              <a:buFont typeface="Arial" panose="020B0604020202020204" pitchFamily="34" charset="0"/>
              <a:buChar char="•"/>
            </a:pPr>
            <a:r>
              <a:rPr lang="en-ZA" sz="2000" b="0" i="0" u="none" strike="noStrike" baseline="0" dirty="0">
                <a:solidFill>
                  <a:srgbClr val="292929"/>
                </a:solidFill>
                <a:latin typeface="Arial Unicode MS"/>
              </a:rPr>
              <a:t>EDA results</a:t>
            </a:r>
          </a:p>
          <a:p>
            <a:pPr marL="742950" lvl="1" indent="-285750">
              <a:buFont typeface="Arial" panose="020B0604020202020204" pitchFamily="34" charset="0"/>
              <a:buChar char="•"/>
            </a:pPr>
            <a:r>
              <a:rPr lang="en-GB" sz="2000" b="0" i="0" u="none" strike="noStrike" baseline="0" dirty="0">
                <a:solidFill>
                  <a:srgbClr val="292929"/>
                </a:solidFill>
                <a:latin typeface="Arial Unicode MS"/>
              </a:rPr>
              <a:t>Interactive Visual Analytics and Dashboards</a:t>
            </a:r>
          </a:p>
          <a:p>
            <a:pPr marL="742950" lvl="1" indent="-285750">
              <a:buFont typeface="Arial" panose="020B0604020202020204" pitchFamily="34" charset="0"/>
              <a:buChar char="•"/>
            </a:pPr>
            <a:r>
              <a:rPr lang="en-ZA" sz="2000" b="0" i="0" u="none" strike="noStrike" baseline="0" dirty="0">
                <a:solidFill>
                  <a:srgbClr val="292929"/>
                </a:solidFill>
                <a:latin typeface="Arial Unicode MS"/>
              </a:rPr>
              <a:t>Predictive Analysis(Classification)</a:t>
            </a:r>
          </a:p>
          <a:p>
            <a:endParaRPr lang="en-ZA"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315437E3-C54F-F17C-703A-2189A006E4CD}"/>
              </a:ext>
            </a:extLst>
          </p:cNvPr>
          <p:cNvSpPr txBox="1"/>
          <p:nvPr/>
        </p:nvSpPr>
        <p:spPr>
          <a:xfrm>
            <a:off x="971600" y="322486"/>
            <a:ext cx="5014271" cy="707886"/>
          </a:xfrm>
          <a:prstGeom prst="rect">
            <a:avLst/>
          </a:prstGeom>
          <a:noFill/>
        </p:spPr>
        <p:txBody>
          <a:bodyPr wrap="square" rtlCol="0">
            <a:spAutoFit/>
          </a:bodyPr>
          <a:lstStyle/>
          <a:p>
            <a:r>
              <a:rPr lang="en-GB" sz="4000" dirty="0"/>
              <a:t>Introduction</a:t>
            </a:r>
            <a:endParaRPr lang="en-ZA" sz="4000" dirty="0"/>
          </a:p>
        </p:txBody>
      </p:sp>
      <p:sp>
        <p:nvSpPr>
          <p:cNvPr id="4" name="TextBox 3">
            <a:extLst>
              <a:ext uri="{FF2B5EF4-FFF2-40B4-BE49-F238E27FC236}">
                <a16:creationId xmlns:a16="http://schemas.microsoft.com/office/drawing/2014/main" id="{D3A5E778-C49C-5AB6-E748-3F34BC48AED6}"/>
              </a:ext>
            </a:extLst>
          </p:cNvPr>
          <p:cNvSpPr txBox="1"/>
          <p:nvPr/>
        </p:nvSpPr>
        <p:spPr>
          <a:xfrm>
            <a:off x="251519" y="1472590"/>
            <a:ext cx="7894591" cy="4708981"/>
          </a:xfrm>
          <a:prstGeom prst="rect">
            <a:avLst/>
          </a:prstGeom>
          <a:noFill/>
        </p:spPr>
        <p:txBody>
          <a:bodyPr wrap="square" rtlCol="0">
            <a:spAutoFit/>
          </a:bodyPr>
          <a:lstStyle/>
          <a:p>
            <a:r>
              <a:rPr lang="en-ZA" sz="2000" b="1" i="0" u="none" strike="noStrike" baseline="0" dirty="0">
                <a:solidFill>
                  <a:srgbClr val="000000"/>
                </a:solidFill>
                <a:latin typeface="Arial Unicode MS"/>
              </a:rPr>
              <a:t>Project background and context</a:t>
            </a:r>
          </a:p>
          <a:p>
            <a:endParaRPr lang="en-GB" sz="2000" b="0" i="0" u="none" strike="noStrike" baseline="0" dirty="0">
              <a:solidFill>
                <a:srgbClr val="292929"/>
              </a:solidFill>
              <a:latin typeface="Arial Unicode MS"/>
            </a:endParaRPr>
          </a:p>
          <a:p>
            <a:r>
              <a:rPr lang="en-GB" sz="2000" b="0" i="0" u="none" strike="noStrike" baseline="0" dirty="0">
                <a:solidFill>
                  <a:srgbClr val="292929"/>
                </a:solidFill>
                <a:latin typeface="Arial Unicode MS"/>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endParaRPr lang="en-GB" sz="2000" dirty="0">
              <a:solidFill>
                <a:srgbClr val="292929"/>
              </a:solidFill>
              <a:latin typeface="Arial" panose="020B0604020202020204" pitchFamily="34" charset="0"/>
            </a:endParaRPr>
          </a:p>
          <a:p>
            <a:r>
              <a:rPr lang="en-GB" sz="2000" b="1" i="0" u="none" strike="noStrike" baseline="0" dirty="0">
                <a:solidFill>
                  <a:srgbClr val="292929"/>
                </a:solidFill>
                <a:latin typeface="Arial Unicode MS"/>
              </a:rPr>
              <a:t>Problems you want to find answers</a:t>
            </a:r>
          </a:p>
          <a:p>
            <a:endParaRPr lang="en-ZA" sz="2000" b="0" i="0" u="none" strike="noStrike" baseline="0" dirty="0">
              <a:solidFill>
                <a:srgbClr val="292929"/>
              </a:solidFill>
              <a:latin typeface="Arial Unicode MS"/>
            </a:endParaRPr>
          </a:p>
          <a:p>
            <a:r>
              <a:rPr lang="en-GB" sz="2000" b="0" i="0" u="none" strike="noStrike" baseline="0" dirty="0">
                <a:solidFill>
                  <a:srgbClr val="292929"/>
                </a:solidFill>
                <a:latin typeface="Arial Unicode MS"/>
              </a:rPr>
              <a:t>In this capstone, we will predict if the Falcon 9 first stage will land successfully using data from Falcon 9 rocket launches advertised on its website.</a:t>
            </a:r>
            <a:endParaRPr lang="en-ZA" sz="2000" dirty="0"/>
          </a:p>
        </p:txBody>
      </p:sp>
    </p:spTree>
    <p:extLst>
      <p:ext uri="{BB962C8B-B14F-4D97-AF65-F5344CB8AC3E}">
        <p14:creationId xmlns:p14="http://schemas.microsoft.com/office/powerpoint/2010/main" val="3008235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14526B81-E612-44B2-AC28-A023738B1146}"/>
              </a:ext>
            </a:extLst>
          </p:cNvPr>
          <p:cNvSpPr txBox="1"/>
          <p:nvPr/>
        </p:nvSpPr>
        <p:spPr>
          <a:xfrm>
            <a:off x="323528" y="2420888"/>
            <a:ext cx="7128792" cy="1384995"/>
          </a:xfrm>
          <a:prstGeom prst="rect">
            <a:avLst/>
          </a:prstGeom>
          <a:noFill/>
        </p:spPr>
        <p:txBody>
          <a:bodyPr wrap="square" rtlCol="0">
            <a:spAutoFit/>
          </a:bodyPr>
          <a:lstStyle/>
          <a:p>
            <a:pPr algn="ctr"/>
            <a:r>
              <a:rPr lang="en-ZA" sz="2800" dirty="0"/>
              <a:t>Launch Sites</a:t>
            </a:r>
          </a:p>
          <a:p>
            <a:pPr algn="ctr"/>
            <a:endParaRPr lang="en-ZA" sz="2800" dirty="0"/>
          </a:p>
          <a:p>
            <a:pPr algn="ctr"/>
            <a:r>
              <a:rPr lang="en-ZA" sz="2800" dirty="0"/>
              <a:t>Proximity Analysis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6CC745AC-620F-AA89-A7CE-FD9C8FCAF1E1}"/>
              </a:ext>
            </a:extLst>
          </p:cNvPr>
          <p:cNvSpPr txBox="1"/>
          <p:nvPr/>
        </p:nvSpPr>
        <p:spPr>
          <a:xfrm>
            <a:off x="467544" y="2132856"/>
            <a:ext cx="6984776" cy="1754326"/>
          </a:xfrm>
          <a:prstGeom prst="rect">
            <a:avLst/>
          </a:prstGeom>
          <a:noFill/>
        </p:spPr>
        <p:txBody>
          <a:bodyPr wrap="square" rtlCol="0">
            <a:spAutoFit/>
          </a:bodyPr>
          <a:lstStyle/>
          <a:p>
            <a:r>
              <a:rPr lang="en-ZA" sz="5400" dirty="0"/>
              <a:t>Build a Dashboard with </a:t>
            </a:r>
            <a:r>
              <a:rPr lang="en-ZA" sz="5400" dirty="0" err="1"/>
              <a:t>Plotly</a:t>
            </a:r>
            <a:r>
              <a:rPr lang="en-ZA" sz="5400" dirty="0"/>
              <a:t> Dash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315437E3-C54F-F17C-703A-2189A006E4CD}"/>
              </a:ext>
            </a:extLst>
          </p:cNvPr>
          <p:cNvSpPr txBox="1"/>
          <p:nvPr/>
        </p:nvSpPr>
        <p:spPr>
          <a:xfrm>
            <a:off x="971600" y="258317"/>
            <a:ext cx="5014271" cy="707886"/>
          </a:xfrm>
          <a:prstGeom prst="rect">
            <a:avLst/>
          </a:prstGeom>
          <a:noFill/>
        </p:spPr>
        <p:txBody>
          <a:bodyPr wrap="square" rtlCol="0">
            <a:spAutoFit/>
          </a:bodyPr>
          <a:lstStyle/>
          <a:p>
            <a:r>
              <a:rPr lang="en-GB" sz="4000" dirty="0"/>
              <a:t>Methodology</a:t>
            </a:r>
            <a:endParaRPr lang="en-ZA" sz="4000" dirty="0"/>
          </a:p>
        </p:txBody>
      </p:sp>
      <p:sp>
        <p:nvSpPr>
          <p:cNvPr id="4" name="TextBox 3">
            <a:extLst>
              <a:ext uri="{FF2B5EF4-FFF2-40B4-BE49-F238E27FC236}">
                <a16:creationId xmlns:a16="http://schemas.microsoft.com/office/drawing/2014/main" id="{D3A5E778-C49C-5AB6-E748-3F34BC48AED6}"/>
              </a:ext>
            </a:extLst>
          </p:cNvPr>
          <p:cNvSpPr txBox="1"/>
          <p:nvPr/>
        </p:nvSpPr>
        <p:spPr>
          <a:xfrm>
            <a:off x="251519" y="1472590"/>
            <a:ext cx="7894591" cy="4154984"/>
          </a:xfrm>
          <a:prstGeom prst="rect">
            <a:avLst/>
          </a:prstGeom>
          <a:noFill/>
        </p:spPr>
        <p:txBody>
          <a:bodyPr wrap="square" rtlCol="0">
            <a:spAutoFit/>
          </a:bodyPr>
          <a:lstStyle/>
          <a:p>
            <a:pPr marL="800100" lvl="1" indent="-342900">
              <a:buFont typeface="Arial" panose="020B0604020202020204" pitchFamily="34" charset="0"/>
              <a:buChar char="•"/>
            </a:pPr>
            <a:endParaRPr lang="en-ZA" sz="2400" b="0" i="0" u="none" strike="noStrike" baseline="0" dirty="0">
              <a:solidFill>
                <a:srgbClr val="0A48CA"/>
              </a:solidFill>
              <a:latin typeface="Arial Unicode MS"/>
            </a:endParaRPr>
          </a:p>
          <a:p>
            <a:pPr marL="342900" indent="-342900">
              <a:buFont typeface="Arial" panose="020B0604020202020204" pitchFamily="34" charset="0"/>
              <a:buChar char="•"/>
            </a:pPr>
            <a:r>
              <a:rPr lang="en-ZA" sz="2400" b="0" i="0" u="none" strike="noStrike" baseline="0" dirty="0">
                <a:solidFill>
                  <a:srgbClr val="292929"/>
                </a:solidFill>
                <a:latin typeface="Arial" panose="020B0604020202020204" pitchFamily="34" charset="0"/>
              </a:rPr>
              <a:t>Data collection methodology:</a:t>
            </a:r>
          </a:p>
          <a:p>
            <a:pPr marL="342900" indent="-342900">
              <a:buFont typeface="Arial" panose="020B0604020202020204" pitchFamily="34" charset="0"/>
              <a:buChar char="•"/>
            </a:pPr>
            <a:r>
              <a:rPr lang="en-GB" sz="2400" b="0" i="0" u="none" strike="noStrike" baseline="0" dirty="0">
                <a:solidFill>
                  <a:srgbClr val="767070"/>
                </a:solidFill>
                <a:latin typeface="Arial Unicode MS"/>
              </a:rPr>
              <a:t>Describes how data sets were collected</a:t>
            </a:r>
          </a:p>
          <a:p>
            <a:pPr marL="342900" indent="-342900">
              <a:buFont typeface="Arial" panose="020B0604020202020204" pitchFamily="34" charset="0"/>
              <a:buChar char="•"/>
            </a:pPr>
            <a:r>
              <a:rPr lang="en-ZA" sz="2400" b="0" i="0" u="none" strike="noStrike" baseline="0" dirty="0">
                <a:solidFill>
                  <a:srgbClr val="292929"/>
                </a:solidFill>
                <a:latin typeface="Arial Unicode MS"/>
              </a:rPr>
              <a:t>Perform </a:t>
            </a:r>
            <a:r>
              <a:rPr lang="en-ZA" sz="2400" b="0" i="0" u="none" strike="noStrike" baseline="0" dirty="0" err="1">
                <a:solidFill>
                  <a:srgbClr val="292929"/>
                </a:solidFill>
                <a:latin typeface="Arial Unicode MS"/>
              </a:rPr>
              <a:t>datawrangling</a:t>
            </a:r>
            <a:endParaRPr lang="en-ZA" sz="2400" b="0" i="0" u="none" strike="noStrike" baseline="0" dirty="0">
              <a:solidFill>
                <a:srgbClr val="292929"/>
              </a:solidFill>
              <a:latin typeface="Arial Unicode MS"/>
            </a:endParaRPr>
          </a:p>
          <a:p>
            <a:pPr marL="342900" indent="-342900">
              <a:buFont typeface="Arial" panose="020B0604020202020204" pitchFamily="34" charset="0"/>
              <a:buChar char="•"/>
            </a:pPr>
            <a:r>
              <a:rPr lang="en-GB" sz="2400" b="0" i="0" u="none" strike="noStrike" baseline="0" dirty="0">
                <a:solidFill>
                  <a:srgbClr val="767070"/>
                </a:solidFill>
                <a:latin typeface="Arial Unicode MS"/>
              </a:rPr>
              <a:t>Describes how data were processed </a:t>
            </a:r>
          </a:p>
          <a:p>
            <a:pPr marL="342900" indent="-342900">
              <a:buFont typeface="Arial" panose="020B0604020202020204" pitchFamily="34" charset="0"/>
              <a:buChar char="•"/>
            </a:pPr>
            <a:r>
              <a:rPr lang="en-GB" sz="2400" b="0" i="0" u="none" strike="noStrike" baseline="0" dirty="0">
                <a:solidFill>
                  <a:srgbClr val="292929"/>
                </a:solidFill>
                <a:latin typeface="Arial Unicode MS"/>
              </a:rPr>
              <a:t>Perform exploratory data analysis (EDA) using visualization </a:t>
            </a:r>
            <a:r>
              <a:rPr lang="en-GB" sz="2400" b="0" i="0" u="none" strike="noStrike" baseline="0" dirty="0" err="1">
                <a:solidFill>
                  <a:srgbClr val="292929"/>
                </a:solidFill>
                <a:latin typeface="Arial Unicode MS"/>
              </a:rPr>
              <a:t>andSQL</a:t>
            </a:r>
            <a:endParaRPr lang="en-GB" sz="2400" b="0" i="0" u="none" strike="noStrike" baseline="0" dirty="0">
              <a:solidFill>
                <a:srgbClr val="292929"/>
              </a:solidFill>
              <a:latin typeface="Arial Unicode MS"/>
            </a:endParaRPr>
          </a:p>
          <a:p>
            <a:pPr marL="342900" indent="-342900">
              <a:buFont typeface="Arial" panose="020B0604020202020204" pitchFamily="34" charset="0"/>
              <a:buChar char="•"/>
            </a:pPr>
            <a:r>
              <a:rPr lang="en-GB" sz="2400" b="0" i="0" u="none" strike="noStrike" baseline="0" dirty="0">
                <a:solidFill>
                  <a:srgbClr val="292929"/>
                </a:solidFill>
                <a:latin typeface="Arial Unicode MS"/>
              </a:rPr>
              <a:t>Perform interactive visual analytics using Folium </a:t>
            </a:r>
            <a:r>
              <a:rPr lang="en-GB" sz="2400" b="0" i="0" u="none" strike="noStrike" baseline="0" dirty="0" err="1">
                <a:solidFill>
                  <a:srgbClr val="292929"/>
                </a:solidFill>
                <a:latin typeface="Arial Unicode MS"/>
              </a:rPr>
              <a:t>andPlotlyDash</a:t>
            </a:r>
            <a:endParaRPr lang="en-GB" sz="2400" b="0" i="0" u="none" strike="noStrike" baseline="0" dirty="0">
              <a:solidFill>
                <a:srgbClr val="292929"/>
              </a:solidFill>
              <a:latin typeface="Arial Unicode MS"/>
            </a:endParaRPr>
          </a:p>
          <a:p>
            <a:pPr marL="342900" indent="-342900">
              <a:buFont typeface="Arial" panose="020B0604020202020204" pitchFamily="34" charset="0"/>
              <a:buChar char="•"/>
            </a:pPr>
            <a:r>
              <a:rPr lang="en-GB" sz="2400" b="0" i="0" u="none" strike="noStrike" baseline="0" dirty="0">
                <a:solidFill>
                  <a:srgbClr val="292929"/>
                </a:solidFill>
                <a:latin typeface="Arial" panose="020B0604020202020204" pitchFamily="34" charset="0"/>
              </a:rPr>
              <a:t>Perform predictive analysis using classification models</a:t>
            </a:r>
          </a:p>
          <a:p>
            <a:pPr marL="342900" indent="-342900">
              <a:buFont typeface="Arial" panose="020B0604020202020204" pitchFamily="34" charset="0"/>
              <a:buChar char="•"/>
            </a:pPr>
            <a:r>
              <a:rPr lang="en-GB" sz="2400" b="0" i="0" u="none" strike="noStrike" baseline="0" dirty="0">
                <a:solidFill>
                  <a:srgbClr val="767070"/>
                </a:solidFill>
                <a:latin typeface="Arial" panose="020B0604020202020204" pitchFamily="34" charset="0"/>
              </a:rPr>
              <a:t>How to build, tune, evaluate classification models</a:t>
            </a:r>
          </a:p>
        </p:txBody>
      </p:sp>
    </p:spTree>
    <p:extLst>
      <p:ext uri="{BB962C8B-B14F-4D97-AF65-F5344CB8AC3E}">
        <p14:creationId xmlns:p14="http://schemas.microsoft.com/office/powerpoint/2010/main" val="2074572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05B0D81C-57AF-3960-6649-30C2CB4D339B}"/>
              </a:ext>
            </a:extLst>
          </p:cNvPr>
          <p:cNvSpPr txBox="1"/>
          <p:nvPr/>
        </p:nvSpPr>
        <p:spPr>
          <a:xfrm>
            <a:off x="899592" y="2564904"/>
            <a:ext cx="6336704" cy="1569660"/>
          </a:xfrm>
          <a:prstGeom prst="rect">
            <a:avLst/>
          </a:prstGeom>
          <a:noFill/>
        </p:spPr>
        <p:txBody>
          <a:bodyPr wrap="square" rtlCol="0">
            <a:spAutoFit/>
          </a:bodyPr>
          <a:lstStyle/>
          <a:p>
            <a:r>
              <a:rPr lang="en-ZA" sz="4800" dirty="0"/>
              <a:t>Predictive Analysis: Classification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pic>
        <p:nvPicPr>
          <p:cNvPr id="2" name="Slide"/>
          <p:cNvPicPr>
            <a:picLocks noChangeAspect="1"/>
          </p:cNvPicPr>
          <p:nvPr/>
        </p:nvPicPr>
        <p:blipFill>
          <a:blip r:embed="rId2"/>
          <a:stretch>
            <a:fillRect/>
          </a:stretch>
        </p:blipFill>
        <p:spPr>
          <a:xfrm>
            <a:off x="0" y="867096"/>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315437E3-C54F-F17C-703A-2189A006E4CD}"/>
              </a:ext>
            </a:extLst>
          </p:cNvPr>
          <p:cNvSpPr txBox="1"/>
          <p:nvPr/>
        </p:nvSpPr>
        <p:spPr>
          <a:xfrm>
            <a:off x="971600" y="-27384"/>
            <a:ext cx="5014271" cy="707886"/>
          </a:xfrm>
          <a:prstGeom prst="rect">
            <a:avLst/>
          </a:prstGeom>
          <a:noFill/>
        </p:spPr>
        <p:txBody>
          <a:bodyPr wrap="square" rtlCol="0">
            <a:spAutoFit/>
          </a:bodyPr>
          <a:lstStyle/>
          <a:p>
            <a:r>
              <a:rPr lang="en-GB" sz="4000" dirty="0"/>
              <a:t>Data Collection</a:t>
            </a:r>
            <a:endParaRPr lang="en-ZA" sz="4000" dirty="0"/>
          </a:p>
        </p:txBody>
      </p:sp>
      <p:sp>
        <p:nvSpPr>
          <p:cNvPr id="4" name="TextBox 3">
            <a:extLst>
              <a:ext uri="{FF2B5EF4-FFF2-40B4-BE49-F238E27FC236}">
                <a16:creationId xmlns:a16="http://schemas.microsoft.com/office/drawing/2014/main" id="{D3A5E778-C49C-5AB6-E748-3F34BC48AED6}"/>
              </a:ext>
            </a:extLst>
          </p:cNvPr>
          <p:cNvSpPr txBox="1"/>
          <p:nvPr/>
        </p:nvSpPr>
        <p:spPr>
          <a:xfrm>
            <a:off x="251519" y="709528"/>
            <a:ext cx="7894591" cy="6247864"/>
          </a:xfrm>
          <a:prstGeom prst="rect">
            <a:avLst/>
          </a:prstGeom>
          <a:noFill/>
        </p:spPr>
        <p:txBody>
          <a:bodyPr wrap="square" rtlCol="0">
            <a:spAutoFit/>
          </a:bodyPr>
          <a:lstStyle/>
          <a:p>
            <a:r>
              <a:rPr lang="en-GB" sz="2000" b="1" i="0" u="none" strike="noStrike" baseline="0" dirty="0">
                <a:latin typeface="Arial Unicode MS"/>
              </a:rPr>
              <a:t>How SpaceX Falcon9 data was collected. </a:t>
            </a:r>
          </a:p>
          <a:p>
            <a:endParaRPr lang="en-GB" sz="2000" dirty="0">
              <a:latin typeface="Arial" panose="020B0604020202020204" pitchFamily="34" charset="0"/>
            </a:endParaRPr>
          </a:p>
          <a:p>
            <a:pPr marL="342900" indent="-342900">
              <a:buFont typeface="Arial" panose="020B0604020202020204" pitchFamily="34" charset="0"/>
              <a:buChar char="•"/>
            </a:pPr>
            <a:r>
              <a:rPr lang="en-GB" sz="2000" b="0" i="0" u="none" strike="noStrike" baseline="0" dirty="0">
                <a:latin typeface="Arial Unicode MS"/>
              </a:rPr>
              <a:t>Data was first collected using SpaceX API (a RESTful API) by making a get request to the SpaceX API. This was done by first defining a series helper functions that would help in the use of the API to extract information using identification numbers in the launch data and then requesting rocket launch data from the SpaceX API </a:t>
            </a:r>
            <a:r>
              <a:rPr lang="en-GB" sz="2000" b="0" i="0" u="none" strike="noStrike" baseline="0" dirty="0" err="1">
                <a:latin typeface="Arial Unicode MS"/>
              </a:rPr>
              <a:t>url</a:t>
            </a:r>
            <a:r>
              <a:rPr lang="en-GB" sz="2000" b="0" i="0" u="none" strike="noStrike" baseline="0" dirty="0">
                <a:latin typeface="Arial Unicode MS"/>
              </a:rPr>
              <a:t>.</a:t>
            </a:r>
          </a:p>
          <a:p>
            <a:endParaRPr lang="en-GB" sz="2000" b="0" i="0" u="none" strike="noStrike" baseline="0" dirty="0">
              <a:latin typeface="Arial Unicode MS"/>
            </a:endParaRPr>
          </a:p>
          <a:p>
            <a:pPr marL="342900" indent="-342900">
              <a:buFont typeface="Arial" panose="020B0604020202020204" pitchFamily="34" charset="0"/>
              <a:buChar char="•"/>
            </a:pPr>
            <a:r>
              <a:rPr lang="en-GB" sz="2000" b="0" i="0" u="none" strike="noStrike" baseline="0" dirty="0">
                <a:latin typeface="Arial Unicode MS"/>
              </a:rPr>
              <a:t>Finally to make the requested JSON results more consistent, the SpaceX launch data was requested and parsed using the GET request and then decoded the response content as a </a:t>
            </a:r>
            <a:r>
              <a:rPr lang="en-GB" sz="2000" b="0" i="0" u="none" strike="noStrike" baseline="0" dirty="0" err="1">
                <a:latin typeface="Arial Unicode MS"/>
              </a:rPr>
              <a:t>Jsonresult</a:t>
            </a:r>
            <a:r>
              <a:rPr lang="en-GB" sz="2000" b="0" i="0" u="none" strike="noStrike" baseline="0" dirty="0">
                <a:latin typeface="Arial Unicode MS"/>
              </a:rPr>
              <a:t> which was then converted into a Pandas data frame.</a:t>
            </a:r>
          </a:p>
          <a:p>
            <a:endParaRPr lang="en-GB" sz="2000" b="0" i="0" u="none" strike="noStrike" baseline="0" dirty="0">
              <a:latin typeface="Arial Unicode MS"/>
            </a:endParaRPr>
          </a:p>
          <a:p>
            <a:pPr marL="342900" indent="-342900">
              <a:buFont typeface="Arial" panose="020B0604020202020204" pitchFamily="34" charset="0"/>
              <a:buChar char="•"/>
            </a:pPr>
            <a:r>
              <a:rPr lang="en-GB" sz="2000" b="0" i="0" u="none" strike="noStrike" baseline="0" dirty="0">
                <a:latin typeface="Arial Unicode MS"/>
              </a:rPr>
              <a:t>Also performed web scraping to collect Falcon 9 historical launch records from a Wikipedia page titled List of Falcon 9 and Falcon Heavy </a:t>
            </a:r>
            <a:r>
              <a:rPr lang="en-GB" sz="2000" b="0" i="0" u="none" strike="noStrike" baseline="0" dirty="0" err="1">
                <a:latin typeface="Arial Unicode MS"/>
              </a:rPr>
              <a:t>launchesof</a:t>
            </a:r>
            <a:r>
              <a:rPr lang="en-GB" sz="2000" b="0" i="0" u="none" strike="noStrike" baseline="0" dirty="0">
                <a:latin typeface="Arial Unicode MS"/>
              </a:rPr>
              <a:t> the launch records are stored in a HTML. Using </a:t>
            </a:r>
            <a:r>
              <a:rPr lang="en-GB" sz="2000" b="0" i="0" u="none" strike="noStrike" baseline="0" dirty="0" err="1">
                <a:latin typeface="Arial Unicode MS"/>
              </a:rPr>
              <a:t>BeautifulSoupand</a:t>
            </a:r>
            <a:r>
              <a:rPr lang="en-GB" sz="2000" b="0" i="0" u="none" strike="noStrike" baseline="0" dirty="0">
                <a:latin typeface="Arial Unicode MS"/>
              </a:rPr>
              <a:t> request Libraries, I extract the Falcon 9 launch HTML </a:t>
            </a:r>
            <a:r>
              <a:rPr lang="en-GB" sz="2000" b="0" i="0" u="none" strike="noStrike" baseline="0" dirty="0" err="1">
                <a:latin typeface="Arial Unicode MS"/>
              </a:rPr>
              <a:t>tablerecordsfrom</a:t>
            </a:r>
            <a:r>
              <a:rPr lang="en-GB" sz="2000" b="0" i="0" u="none" strike="noStrike" baseline="0" dirty="0">
                <a:latin typeface="Arial Unicode MS"/>
              </a:rPr>
              <a:t> the Wikipedia page, Parsed the table and converted it into a Pandas data frame</a:t>
            </a:r>
          </a:p>
        </p:txBody>
      </p:sp>
    </p:spTree>
    <p:extLst>
      <p:ext uri="{BB962C8B-B14F-4D97-AF65-F5344CB8AC3E}">
        <p14:creationId xmlns:p14="http://schemas.microsoft.com/office/powerpoint/2010/main" val="3836045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867096"/>
          <a:ext cx="9144000" cy="6010596"/>
          <a:chOff x="0" y="867096"/>
          <a:chExt cx="9144000" cy="6010596"/>
        </a:xfrm>
      </p:grpSpPr>
      <p:sp>
        <p:nvSpPr>
          <p:cNvPr id="3" name="TextBox 2">
            <a:extLst>
              <a:ext uri="{FF2B5EF4-FFF2-40B4-BE49-F238E27FC236}">
                <a16:creationId xmlns:a16="http://schemas.microsoft.com/office/drawing/2014/main" id="{315437E3-C54F-F17C-703A-2189A006E4CD}"/>
              </a:ext>
            </a:extLst>
          </p:cNvPr>
          <p:cNvSpPr txBox="1"/>
          <p:nvPr/>
        </p:nvSpPr>
        <p:spPr>
          <a:xfrm>
            <a:off x="971600" y="-15190"/>
            <a:ext cx="6768752" cy="707886"/>
          </a:xfrm>
          <a:prstGeom prst="rect">
            <a:avLst/>
          </a:prstGeom>
          <a:noFill/>
        </p:spPr>
        <p:txBody>
          <a:bodyPr wrap="square" rtlCol="0">
            <a:spAutoFit/>
          </a:bodyPr>
          <a:lstStyle/>
          <a:p>
            <a:r>
              <a:rPr lang="en-GB" sz="4000" dirty="0"/>
              <a:t>Data Collection: SpaceX API</a:t>
            </a:r>
            <a:endParaRPr lang="en-ZA" sz="4000" dirty="0"/>
          </a:p>
        </p:txBody>
      </p:sp>
      <p:sp>
        <p:nvSpPr>
          <p:cNvPr id="4" name="TextBox 3">
            <a:extLst>
              <a:ext uri="{FF2B5EF4-FFF2-40B4-BE49-F238E27FC236}">
                <a16:creationId xmlns:a16="http://schemas.microsoft.com/office/drawing/2014/main" id="{D3A5E778-C49C-5AB6-E748-3F34BC48AED6}"/>
              </a:ext>
            </a:extLst>
          </p:cNvPr>
          <p:cNvSpPr txBox="1"/>
          <p:nvPr/>
        </p:nvSpPr>
        <p:spPr>
          <a:xfrm>
            <a:off x="251519" y="709528"/>
            <a:ext cx="7894591" cy="2339102"/>
          </a:xfrm>
          <a:prstGeom prst="rect">
            <a:avLst/>
          </a:prstGeom>
          <a:noFill/>
        </p:spPr>
        <p:txBody>
          <a:bodyPr wrap="square" rtlCol="0">
            <a:spAutoFit/>
          </a:bodyPr>
          <a:lstStyle/>
          <a:p>
            <a:r>
              <a:rPr lang="en-GB" sz="1800" b="0" i="0" u="none" strike="noStrike" baseline="0" dirty="0">
                <a:solidFill>
                  <a:srgbClr val="292929"/>
                </a:solidFill>
                <a:latin typeface="Arial Unicode MS"/>
              </a:rPr>
              <a:t>Data collected using SpaceX API (a RESTful API) by making a get request to the SpaceX API then requested and parsed the SpaceX launch data using the GET request and decoded the response content as a </a:t>
            </a:r>
            <a:r>
              <a:rPr lang="en-GB" sz="1800" b="0" i="0" u="none" strike="noStrike" baseline="0" dirty="0" err="1">
                <a:solidFill>
                  <a:srgbClr val="292929"/>
                </a:solidFill>
                <a:latin typeface="Arial Unicode MS"/>
              </a:rPr>
              <a:t>Jsonresult</a:t>
            </a:r>
            <a:r>
              <a:rPr lang="en-GB" sz="1800" b="0" i="0" u="none" strike="noStrike" baseline="0" dirty="0">
                <a:solidFill>
                  <a:srgbClr val="292929"/>
                </a:solidFill>
                <a:latin typeface="Arial Unicode MS"/>
              </a:rPr>
              <a:t> which was then converted into a Pandas data frame</a:t>
            </a:r>
          </a:p>
          <a:p>
            <a:endParaRPr lang="en-GB" dirty="0">
              <a:solidFill>
                <a:srgbClr val="292929"/>
              </a:solidFill>
              <a:latin typeface="Arial Unicode MS"/>
            </a:endParaRPr>
          </a:p>
          <a:p>
            <a:pPr algn="l"/>
            <a:endParaRPr lang="en-ZA" sz="1800" b="0" i="0" u="none" strike="noStrike" baseline="0" dirty="0">
              <a:solidFill>
                <a:srgbClr val="000000"/>
              </a:solidFill>
              <a:latin typeface="Arial Unicode MS"/>
            </a:endParaRPr>
          </a:p>
          <a:p>
            <a:r>
              <a:rPr lang="en-GB" sz="1800" b="0" i="0" u="none" strike="noStrike" baseline="0" dirty="0">
                <a:solidFill>
                  <a:srgbClr val="292929"/>
                </a:solidFill>
                <a:latin typeface="Arial Unicode MS"/>
              </a:rPr>
              <a:t>GitHub URL of the completed SpaceX API calls notebook:</a:t>
            </a:r>
          </a:p>
          <a:p>
            <a:endParaRPr lang="en-GB" sz="2000" b="0" i="0" u="none" strike="noStrike" baseline="0" dirty="0">
              <a:latin typeface="Arial Unicode MS"/>
            </a:endParaRPr>
          </a:p>
        </p:txBody>
      </p:sp>
      <p:pic>
        <p:nvPicPr>
          <p:cNvPr id="5" name="Picture 4">
            <a:extLst>
              <a:ext uri="{FF2B5EF4-FFF2-40B4-BE49-F238E27FC236}">
                <a16:creationId xmlns:a16="http://schemas.microsoft.com/office/drawing/2014/main" id="{32748040-7A1D-9A27-8A0F-E40A26168EDA}"/>
              </a:ext>
            </a:extLst>
          </p:cNvPr>
          <p:cNvPicPr>
            <a:picLocks noChangeAspect="1"/>
          </p:cNvPicPr>
          <p:nvPr/>
        </p:nvPicPr>
        <p:blipFill>
          <a:blip r:embed="rId2"/>
          <a:stretch>
            <a:fillRect/>
          </a:stretch>
        </p:blipFill>
        <p:spPr>
          <a:xfrm>
            <a:off x="226336" y="3048631"/>
            <a:ext cx="8691327" cy="3764746"/>
          </a:xfrm>
          <a:prstGeom prst="rect">
            <a:avLst/>
          </a:prstGeom>
        </p:spPr>
      </p:pic>
    </p:spTree>
    <p:extLst>
      <p:ext uri="{BB962C8B-B14F-4D97-AF65-F5344CB8AC3E}">
        <p14:creationId xmlns:p14="http://schemas.microsoft.com/office/powerpoint/2010/main" val="1051389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867096"/>
          <a:ext cx="9144000" cy="6010596"/>
          <a:chOff x="0" y="867096"/>
          <a:chExt cx="9144000" cy="6010596"/>
        </a:xfrm>
      </p:grpSpPr>
      <p:grpSp>
        <p:nvGrpSpPr>
          <p:cNvPr id="24" name="Group 1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2" name="Straight Connector 1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315437E3-C54F-F17C-703A-2189A006E4CD}"/>
              </a:ext>
            </a:extLst>
          </p:cNvPr>
          <p:cNvSpPr txBox="1"/>
          <p:nvPr/>
        </p:nvSpPr>
        <p:spPr>
          <a:xfrm>
            <a:off x="505315" y="643467"/>
            <a:ext cx="3152284" cy="13756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a:solidFill>
                  <a:schemeClr val="bg1"/>
                </a:solidFill>
                <a:latin typeface="+mj-lt"/>
                <a:ea typeface="+mj-ea"/>
                <a:cs typeface="+mj-cs"/>
              </a:rPr>
              <a:t>Data Collection: WebScraping</a:t>
            </a:r>
          </a:p>
        </p:txBody>
      </p:sp>
      <p:sp>
        <p:nvSpPr>
          <p:cNvPr id="4" name="TextBox 3">
            <a:extLst>
              <a:ext uri="{FF2B5EF4-FFF2-40B4-BE49-F238E27FC236}">
                <a16:creationId xmlns:a16="http://schemas.microsoft.com/office/drawing/2014/main" id="{D3A5E778-C49C-5AB6-E748-3F34BC48AED6}"/>
              </a:ext>
            </a:extLst>
          </p:cNvPr>
          <p:cNvSpPr txBox="1"/>
          <p:nvPr/>
        </p:nvSpPr>
        <p:spPr>
          <a:xfrm>
            <a:off x="505315" y="2160590"/>
            <a:ext cx="2980457" cy="344011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endParaRPr lang="en-US" sz="1500" b="0" i="0" u="none" strike="noStrike" baseline="0">
              <a:solidFill>
                <a:schemeClr val="bg1"/>
              </a:solidFill>
            </a:endParaRPr>
          </a:p>
          <a:p>
            <a:pPr>
              <a:lnSpc>
                <a:spcPct val="90000"/>
              </a:lnSpc>
              <a:spcBef>
                <a:spcPts val="1000"/>
              </a:spcBef>
              <a:buClr>
                <a:schemeClr val="accent1"/>
              </a:buClr>
              <a:buSzPct val="80000"/>
              <a:buFont typeface="Wingdings 3" charset="2"/>
              <a:buChar char=""/>
            </a:pPr>
            <a:r>
              <a:rPr lang="en-US" sz="1500" b="0" i="0" u="none" strike="noStrike" baseline="0">
                <a:solidFill>
                  <a:schemeClr val="bg1"/>
                </a:solidFill>
              </a:rPr>
              <a:t>Performed web scraping to collect Falcon 9 historical launch records from a Wikipedia using BeautifulSoupand request, to extract the Falcon 9 launch records from HTML table of the Wikipedia page, then created a data frame by parsing the launch HTML. </a:t>
            </a:r>
          </a:p>
          <a:p>
            <a:pPr>
              <a:lnSpc>
                <a:spcPct val="90000"/>
              </a:lnSpc>
              <a:spcBef>
                <a:spcPts val="1000"/>
              </a:spcBef>
              <a:buClr>
                <a:schemeClr val="accent1"/>
              </a:buClr>
              <a:buSzPct val="80000"/>
              <a:buFont typeface="Wingdings 3" charset="2"/>
              <a:buChar char=""/>
            </a:pPr>
            <a:endParaRPr lang="en-US" sz="1500" b="0" i="0" u="none" strike="noStrike" baseline="0">
              <a:solidFill>
                <a:schemeClr val="bg1"/>
              </a:solidFill>
            </a:endParaRPr>
          </a:p>
          <a:p>
            <a:pPr>
              <a:lnSpc>
                <a:spcPct val="90000"/>
              </a:lnSpc>
              <a:spcBef>
                <a:spcPts val="1000"/>
              </a:spcBef>
              <a:buClr>
                <a:schemeClr val="accent1"/>
              </a:buClr>
              <a:buSzPct val="80000"/>
              <a:buFont typeface="Wingdings 3" charset="2"/>
              <a:buChar char=""/>
            </a:pPr>
            <a:r>
              <a:rPr lang="en-US" sz="1500" b="0" i="0" u="none" strike="noStrike" baseline="0">
                <a:solidFill>
                  <a:schemeClr val="bg1"/>
                </a:solidFill>
              </a:rPr>
              <a:t>GitHub URL of the completed SpaceX API calls notebook:</a:t>
            </a:r>
          </a:p>
          <a:p>
            <a:pPr>
              <a:lnSpc>
                <a:spcPct val="90000"/>
              </a:lnSpc>
              <a:spcBef>
                <a:spcPts val="1000"/>
              </a:spcBef>
              <a:buClr>
                <a:schemeClr val="accent1"/>
              </a:buClr>
              <a:buSzPct val="80000"/>
              <a:buFont typeface="Wingdings 3" charset="2"/>
              <a:buChar char=""/>
            </a:pPr>
            <a:endParaRPr lang="en-US" sz="1500" b="0" i="0" u="none" strike="noStrike" baseline="0">
              <a:solidFill>
                <a:schemeClr val="bg1"/>
              </a:solidFill>
            </a:endParaRPr>
          </a:p>
        </p:txBody>
      </p:sp>
      <p:pic>
        <p:nvPicPr>
          <p:cNvPr id="6" name="Picture 5">
            <a:extLst>
              <a:ext uri="{FF2B5EF4-FFF2-40B4-BE49-F238E27FC236}">
                <a16:creationId xmlns:a16="http://schemas.microsoft.com/office/drawing/2014/main" id="{69AF5240-2A0F-CFE8-3818-E7AD12240068}"/>
              </a:ext>
            </a:extLst>
          </p:cNvPr>
          <p:cNvPicPr>
            <a:picLocks noChangeAspect="1"/>
          </p:cNvPicPr>
          <p:nvPr/>
        </p:nvPicPr>
        <p:blipFill>
          <a:blip r:embed="rId2"/>
          <a:stretch>
            <a:fillRect/>
          </a:stretch>
        </p:blipFill>
        <p:spPr>
          <a:xfrm>
            <a:off x="3512071" y="1"/>
            <a:ext cx="5629548" cy="6857996"/>
          </a:xfrm>
          <a:prstGeom prst="rect">
            <a:avLst/>
          </a:prstGeom>
        </p:spPr>
      </p:pic>
      <p:sp>
        <p:nvSpPr>
          <p:cNvPr id="29" name="Isosceles Triangle 2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04108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867096"/>
          <a:ext cx="9144000" cy="6010596"/>
          <a:chOff x="0" y="867096"/>
          <a:chExt cx="9144000" cy="6010596"/>
        </a:xfrm>
      </p:grpSpPr>
      <p:grpSp>
        <p:nvGrpSpPr>
          <p:cNvPr id="24" name="Group 1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2" name="Straight Connector 1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495094"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95095" y="-3"/>
            <a:ext cx="792559"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315437E3-C54F-F17C-703A-2189A006E4CD}"/>
              </a:ext>
            </a:extLst>
          </p:cNvPr>
          <p:cNvSpPr txBox="1"/>
          <p:nvPr/>
        </p:nvSpPr>
        <p:spPr>
          <a:xfrm>
            <a:off x="505315" y="643467"/>
            <a:ext cx="3152284" cy="13756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dirty="0">
                <a:solidFill>
                  <a:schemeClr val="bg1"/>
                </a:solidFill>
                <a:latin typeface="+mj-lt"/>
                <a:ea typeface="+mj-ea"/>
                <a:cs typeface="+mj-cs"/>
              </a:rPr>
              <a:t>Data Wrangling</a:t>
            </a:r>
          </a:p>
        </p:txBody>
      </p:sp>
      <p:sp>
        <p:nvSpPr>
          <p:cNvPr id="4" name="TextBox 3">
            <a:extLst>
              <a:ext uri="{FF2B5EF4-FFF2-40B4-BE49-F238E27FC236}">
                <a16:creationId xmlns:a16="http://schemas.microsoft.com/office/drawing/2014/main" id="{D3A5E778-C49C-5AB6-E748-3F34BC48AED6}"/>
              </a:ext>
            </a:extLst>
          </p:cNvPr>
          <p:cNvSpPr txBox="1"/>
          <p:nvPr/>
        </p:nvSpPr>
        <p:spPr>
          <a:xfrm>
            <a:off x="505315" y="2160590"/>
            <a:ext cx="2980457" cy="3440110"/>
          </a:xfrm>
          <a:prstGeom prst="rect">
            <a:avLst/>
          </a:prstGeom>
        </p:spPr>
        <p:txBody>
          <a:bodyPr vert="horz" lIns="91440" tIns="45720" rIns="91440" bIns="45720" rtlCol="0">
            <a:normAutofit fontScale="85000" lnSpcReduction="20000"/>
          </a:bodyPr>
          <a:lstStyle/>
          <a:p>
            <a:pPr>
              <a:lnSpc>
                <a:spcPct val="90000"/>
              </a:lnSpc>
              <a:spcBef>
                <a:spcPts val="1000"/>
              </a:spcBef>
              <a:buClr>
                <a:schemeClr val="accent1"/>
              </a:buClr>
              <a:buSzPct val="80000"/>
              <a:buFont typeface="Wingdings 3" charset="2"/>
              <a:buChar char=""/>
            </a:pPr>
            <a:endParaRPr lang="en-US" sz="1500" b="0" i="0" u="none" strike="noStrike" baseline="0" dirty="0">
              <a:solidFill>
                <a:schemeClr val="bg1"/>
              </a:solidFill>
            </a:endParaRPr>
          </a:p>
          <a:p>
            <a:pPr>
              <a:lnSpc>
                <a:spcPct val="90000"/>
              </a:lnSpc>
              <a:spcBef>
                <a:spcPts val="1000"/>
              </a:spcBef>
              <a:buClr>
                <a:schemeClr val="accent1"/>
              </a:buClr>
              <a:buSzPct val="80000"/>
              <a:buFont typeface="Wingdings 3" charset="2"/>
              <a:buChar char=""/>
            </a:pPr>
            <a:r>
              <a:rPr lang="en-GB" sz="1500" b="0" i="0" u="none" strike="noStrike" baseline="0" dirty="0">
                <a:solidFill>
                  <a:schemeClr val="bg1"/>
                </a:solidFill>
              </a:rPr>
              <a:t>After obtaining and creating a Pandas DF from the collected data, data was filtered using the </a:t>
            </a:r>
            <a:r>
              <a:rPr lang="en-GB" sz="1500" b="0" i="0" u="none" strike="noStrike" baseline="0" dirty="0" err="1">
                <a:solidFill>
                  <a:schemeClr val="bg1"/>
                </a:solidFill>
              </a:rPr>
              <a:t>BoosterVersioncolumn</a:t>
            </a:r>
            <a:r>
              <a:rPr lang="en-GB" sz="1500" b="0" i="0" u="none" strike="noStrike" baseline="0" dirty="0">
                <a:solidFill>
                  <a:schemeClr val="bg1"/>
                </a:solidFill>
              </a:rPr>
              <a:t> to only keep the Falcon 9 launches, then dealt with the missing data values in the </a:t>
            </a:r>
            <a:r>
              <a:rPr lang="en-GB" sz="1500" b="0" i="0" u="none" strike="noStrike" baseline="0" dirty="0" err="1">
                <a:solidFill>
                  <a:schemeClr val="bg1"/>
                </a:solidFill>
              </a:rPr>
              <a:t>LandingPadand</a:t>
            </a:r>
            <a:r>
              <a:rPr lang="en-GB" sz="1500" b="0" i="0" u="none" strike="noStrike" baseline="0" dirty="0">
                <a:solidFill>
                  <a:schemeClr val="bg1"/>
                </a:solidFill>
              </a:rPr>
              <a:t> </a:t>
            </a:r>
            <a:r>
              <a:rPr lang="en-GB" sz="1500" b="0" i="0" u="none" strike="noStrike" baseline="0" dirty="0" err="1">
                <a:solidFill>
                  <a:schemeClr val="bg1"/>
                </a:solidFill>
              </a:rPr>
              <a:t>PayloadMasscolumns</a:t>
            </a:r>
            <a:r>
              <a:rPr lang="en-GB" sz="1500" b="0" i="0" u="none" strike="noStrike" baseline="0" dirty="0">
                <a:solidFill>
                  <a:schemeClr val="bg1"/>
                </a:solidFill>
              </a:rPr>
              <a:t>. For the </a:t>
            </a:r>
            <a:r>
              <a:rPr lang="en-GB" sz="1500" b="0" i="0" u="none" strike="noStrike" baseline="0" dirty="0" err="1">
                <a:solidFill>
                  <a:schemeClr val="bg1"/>
                </a:solidFill>
              </a:rPr>
              <a:t>PayloadMass</a:t>
            </a:r>
            <a:r>
              <a:rPr lang="en-GB" sz="1500" b="0" i="0" u="none" strike="noStrike" baseline="0" dirty="0">
                <a:solidFill>
                  <a:schemeClr val="bg1"/>
                </a:solidFill>
              </a:rPr>
              <a:t>, missing data values were replaced using mean value of column.</a:t>
            </a:r>
          </a:p>
          <a:p>
            <a:pPr>
              <a:lnSpc>
                <a:spcPct val="90000"/>
              </a:lnSpc>
              <a:spcBef>
                <a:spcPts val="1000"/>
              </a:spcBef>
              <a:buClr>
                <a:schemeClr val="accent1"/>
              </a:buClr>
              <a:buSzPct val="80000"/>
              <a:buFont typeface="Wingdings 3" charset="2"/>
              <a:buChar char=""/>
            </a:pPr>
            <a:r>
              <a:rPr lang="en-GB" sz="1500" b="0" i="0" u="none" strike="noStrike" baseline="0" dirty="0">
                <a:solidFill>
                  <a:schemeClr val="bg1"/>
                </a:solidFill>
              </a:rPr>
              <a:t>Also performed some Exploratory Data Analysis (EDA) to find some patterns in the data and determine what would be the label for training supervised models</a:t>
            </a:r>
            <a:r>
              <a:rPr lang="en-US" sz="1500" b="0" i="0" u="none" strike="noStrike" baseline="0" dirty="0">
                <a:solidFill>
                  <a:schemeClr val="bg1"/>
                </a:solidFill>
              </a:rPr>
              <a:t> </a:t>
            </a:r>
          </a:p>
          <a:p>
            <a:pPr>
              <a:lnSpc>
                <a:spcPct val="90000"/>
              </a:lnSpc>
              <a:spcBef>
                <a:spcPts val="1000"/>
              </a:spcBef>
              <a:buClr>
                <a:schemeClr val="accent1"/>
              </a:buClr>
              <a:buSzPct val="80000"/>
              <a:buFont typeface="Wingdings 3" charset="2"/>
              <a:buChar char=""/>
            </a:pPr>
            <a:endParaRPr lang="en-US" sz="1500" b="0" i="0" u="none" strike="noStrike" baseline="0" dirty="0">
              <a:solidFill>
                <a:schemeClr val="bg1"/>
              </a:solidFill>
            </a:endParaRPr>
          </a:p>
          <a:p>
            <a:pPr>
              <a:lnSpc>
                <a:spcPct val="90000"/>
              </a:lnSpc>
              <a:spcBef>
                <a:spcPts val="1000"/>
              </a:spcBef>
              <a:buClr>
                <a:schemeClr val="accent1"/>
              </a:buClr>
              <a:buSzPct val="80000"/>
              <a:buFont typeface="Wingdings 3" charset="2"/>
              <a:buChar char=""/>
            </a:pPr>
            <a:r>
              <a:rPr lang="en-US" sz="1500" b="0" i="0" u="none" strike="noStrike" baseline="0" dirty="0">
                <a:solidFill>
                  <a:schemeClr val="bg1"/>
                </a:solidFill>
              </a:rPr>
              <a:t>GitHub URL of the completed SpaceX API calls notebook:</a:t>
            </a:r>
          </a:p>
          <a:p>
            <a:pPr>
              <a:lnSpc>
                <a:spcPct val="90000"/>
              </a:lnSpc>
              <a:spcBef>
                <a:spcPts val="1000"/>
              </a:spcBef>
              <a:buClr>
                <a:schemeClr val="accent1"/>
              </a:buClr>
              <a:buSzPct val="80000"/>
              <a:buFont typeface="Wingdings 3" charset="2"/>
              <a:buChar char=""/>
            </a:pPr>
            <a:endParaRPr lang="en-US" sz="1500" b="0" i="0" u="none" strike="noStrike" baseline="0" dirty="0">
              <a:solidFill>
                <a:schemeClr val="bg1"/>
              </a:solidFill>
            </a:endParaRPr>
          </a:p>
        </p:txBody>
      </p:sp>
      <p:sp>
        <p:nvSpPr>
          <p:cNvPr id="29" name="Isosceles Triangle 2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16772" y="401320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5" name="Picture 4">
            <a:extLst>
              <a:ext uri="{FF2B5EF4-FFF2-40B4-BE49-F238E27FC236}">
                <a16:creationId xmlns:a16="http://schemas.microsoft.com/office/drawing/2014/main" id="{4602F596-7A84-42F0-ECBF-C32AD720A86F}"/>
              </a:ext>
            </a:extLst>
          </p:cNvPr>
          <p:cNvPicPr>
            <a:picLocks noChangeAspect="1"/>
          </p:cNvPicPr>
          <p:nvPr/>
        </p:nvPicPr>
        <p:blipFill>
          <a:blip r:embed="rId2"/>
          <a:stretch>
            <a:fillRect/>
          </a:stretch>
        </p:blipFill>
        <p:spPr>
          <a:xfrm>
            <a:off x="3291129" y="-27385"/>
            <a:ext cx="5889383" cy="6885385"/>
          </a:xfrm>
          <a:prstGeom prst="rect">
            <a:avLst/>
          </a:prstGeom>
        </p:spPr>
      </p:pic>
    </p:spTree>
    <p:extLst>
      <p:ext uri="{BB962C8B-B14F-4D97-AF65-F5344CB8AC3E}">
        <p14:creationId xmlns:p14="http://schemas.microsoft.com/office/powerpoint/2010/main" val="46683278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916</Words>
  <Application>Microsoft Office PowerPoint</Application>
  <PresentationFormat>On-screen Show (4:3)</PresentationFormat>
  <Paragraphs>132</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Arial Unicode MS</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
  <dc:creator>Unknown Creator</dc:creator>
  <cp:keywords/>
  <dc:description/>
  <cp:lastModifiedBy>Coulson  Kgathi</cp:lastModifiedBy>
  <cp:revision>1</cp:revision>
  <dcterms:created xsi:type="dcterms:W3CDTF">2023-03-03T08:52:23Z</dcterms:created>
  <dcterms:modified xsi:type="dcterms:W3CDTF">2023-03-03T10:07:49Z</dcterms:modified>
  <cp:category/>
</cp:coreProperties>
</file>